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0"/>
  </p:notesMasterIdLst>
  <p:handoutMasterIdLst>
    <p:handoutMasterId r:id="rId21"/>
  </p:handoutMasterIdLst>
  <p:sldIdLst>
    <p:sldId id="256" r:id="rId5"/>
    <p:sldId id="261" r:id="rId6"/>
    <p:sldId id="259" r:id="rId7"/>
    <p:sldId id="262" r:id="rId8"/>
    <p:sldId id="263" r:id="rId9"/>
    <p:sldId id="264" r:id="rId10"/>
    <p:sldId id="265" r:id="rId11"/>
    <p:sldId id="268" r:id="rId12"/>
    <p:sldId id="269" r:id="rId13"/>
    <p:sldId id="270" r:id="rId14"/>
    <p:sldId id="271" r:id="rId15"/>
    <p:sldId id="272" r:id="rId16"/>
    <p:sldId id="273" r:id="rId17"/>
    <p:sldId id="266" r:id="rId18"/>
    <p:sldId id="274" r:id="rId19"/>
  </p:sldIdLst>
  <p:sldSz cx="12192000" cy="6858000"/>
  <p:notesSz cx="6858000" cy="9144000"/>
  <p:defaultTextStyle>
    <a:defPPr rtl="0">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64A9A1-B1CB-452C-B87D-A04407F8074F}" v="467" dt="2020-10-22T21:51:03.536"/>
    <p1510:client id="{B994521F-FED1-4296-910F-1CDA39294B69}" v="2873" dt="2020-10-20T18:45:30.393"/>
    <p1510:client id="{C8FCE38E-AFB3-4333-B168-6F55398F5E56}" v="274" dt="2020-10-23T21:38:07.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85" d="100"/>
          <a:sy n="85" d="100"/>
        </p:scale>
        <p:origin x="96" y="5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13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5CEA0D-9BAC-4BCA-9458-B1E9F4C47B96}"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686A9500-CB42-420E-B198-7A10B4F2141A}">
      <dgm:prSet/>
      <dgm:spPr/>
      <dgm:t>
        <a:bodyPr/>
        <a:lstStyle/>
        <a:p>
          <a:pPr rtl="0"/>
          <a:r>
            <a:rPr lang="pl-PL"/>
            <a:t>Silnik korzysta z prostej bitomapy, która jest załączona wyżej w zasadach gry.</a:t>
          </a:r>
          <a:r>
            <a:rPr lang="pl-PL">
              <a:latin typeface="Gill Sans MT" panose="020B0502020104020203"/>
            </a:rPr>
            <a:t> Sama bitomapa opisana jest w języku JavaScript, czyli na przykład wejście na planszę, artefakty, trawa, itp.</a:t>
          </a:r>
          <a:endParaRPr lang="en-US"/>
        </a:p>
      </dgm:t>
    </dgm:pt>
    <dgm:pt modelId="{7D7EA597-89F0-45BA-B0BC-00B2B7B191F7}" type="parTrans" cxnId="{435356EC-B569-4AC1-9F4F-2F9BEEDD914C}">
      <dgm:prSet/>
      <dgm:spPr/>
      <dgm:t>
        <a:bodyPr/>
        <a:lstStyle/>
        <a:p>
          <a:endParaRPr lang="en-US"/>
        </a:p>
      </dgm:t>
    </dgm:pt>
    <dgm:pt modelId="{A429316F-1AB2-4459-B0D6-0893B8699641}" type="sibTrans" cxnId="{435356EC-B569-4AC1-9F4F-2F9BEEDD914C}">
      <dgm:prSet/>
      <dgm:spPr/>
      <dgm:t>
        <a:bodyPr/>
        <a:lstStyle/>
        <a:p>
          <a:endParaRPr lang="en-US"/>
        </a:p>
      </dgm:t>
    </dgm:pt>
    <dgm:pt modelId="{6CDD4F0F-5834-4524-98D2-A9C4E3FD1EE3}">
      <dgm:prSet/>
      <dgm:spPr/>
      <dgm:t>
        <a:bodyPr/>
        <a:lstStyle/>
        <a:p>
          <a:pPr rtl="0"/>
          <a:r>
            <a:rPr lang="pl-PL"/>
            <a:t>Rysowanie zrobione jest </a:t>
          </a:r>
          <a:r>
            <a:rPr lang="pl-PL">
              <a:latin typeface="Gill Sans MT" panose="020B0502020104020203"/>
            </a:rPr>
            <a:t>za pomocą elementu Canvas, który został użyty po raz pierwszy w HTML5.</a:t>
          </a:r>
          <a:endParaRPr lang="en-US"/>
        </a:p>
      </dgm:t>
    </dgm:pt>
    <dgm:pt modelId="{B013DEE8-022B-4C01-98D3-91F596DA8222}" type="parTrans" cxnId="{B378573D-5977-4A27-BA52-771B8EFA1F88}">
      <dgm:prSet/>
      <dgm:spPr/>
      <dgm:t>
        <a:bodyPr/>
        <a:lstStyle/>
        <a:p>
          <a:endParaRPr lang="en-US"/>
        </a:p>
      </dgm:t>
    </dgm:pt>
    <dgm:pt modelId="{E067B672-F97C-4897-8CE0-E9E53EB82F95}" type="sibTrans" cxnId="{B378573D-5977-4A27-BA52-771B8EFA1F88}">
      <dgm:prSet/>
      <dgm:spPr/>
      <dgm:t>
        <a:bodyPr/>
        <a:lstStyle/>
        <a:p>
          <a:endParaRPr lang="en-US"/>
        </a:p>
      </dgm:t>
    </dgm:pt>
    <dgm:pt modelId="{A527F49B-78A3-4A74-8FFE-0E2CD4772A61}">
      <dgm:prSet/>
      <dgm:spPr/>
      <dgm:t>
        <a:bodyPr/>
        <a:lstStyle/>
        <a:p>
          <a:r>
            <a:rPr lang="pl-PL"/>
            <a:t>Gra jest stworzona w języku JavaScript i obsadzona na hostingu, na którym jest specjalnie wystylizowana w kaskadowych arkuszach stylów.</a:t>
          </a:r>
          <a:endParaRPr lang="en-US"/>
        </a:p>
      </dgm:t>
    </dgm:pt>
    <dgm:pt modelId="{66B3AA96-6927-46E8-9DE9-10DF8B7EC0A6}" type="parTrans" cxnId="{8E52F743-0F94-4FF7-BBEC-8FB4319C3780}">
      <dgm:prSet/>
      <dgm:spPr/>
      <dgm:t>
        <a:bodyPr/>
        <a:lstStyle/>
        <a:p>
          <a:endParaRPr lang="en-US"/>
        </a:p>
      </dgm:t>
    </dgm:pt>
    <dgm:pt modelId="{3681A21A-EA3E-41D3-8EA8-E208EC4C407F}" type="sibTrans" cxnId="{8E52F743-0F94-4FF7-BBEC-8FB4319C3780}">
      <dgm:prSet/>
      <dgm:spPr/>
      <dgm:t>
        <a:bodyPr/>
        <a:lstStyle/>
        <a:p>
          <a:endParaRPr lang="en-US"/>
        </a:p>
      </dgm:t>
    </dgm:pt>
    <dgm:pt modelId="{CE2246AE-D20E-43FD-BA50-CDA8346068D0}">
      <dgm:prSet/>
      <dgm:spPr/>
      <dgm:t>
        <a:bodyPr/>
        <a:lstStyle/>
        <a:p>
          <a:r>
            <a:rPr lang="pl-PL"/>
            <a:t>Gra jest przeznaczona na platformę PC.</a:t>
          </a:r>
          <a:endParaRPr lang="en-US"/>
        </a:p>
      </dgm:t>
    </dgm:pt>
    <dgm:pt modelId="{3B57C801-E4EC-4F43-B13C-0F60DFD610A7}" type="parTrans" cxnId="{3EE9DB40-B770-4DD4-BFCA-DDB3A03FF3B5}">
      <dgm:prSet/>
      <dgm:spPr/>
      <dgm:t>
        <a:bodyPr/>
        <a:lstStyle/>
        <a:p>
          <a:endParaRPr lang="en-US"/>
        </a:p>
      </dgm:t>
    </dgm:pt>
    <dgm:pt modelId="{DDBE08F4-B089-4F5F-B2AF-6001425458B9}" type="sibTrans" cxnId="{3EE9DB40-B770-4DD4-BFCA-DDB3A03FF3B5}">
      <dgm:prSet/>
      <dgm:spPr/>
      <dgm:t>
        <a:bodyPr/>
        <a:lstStyle/>
        <a:p>
          <a:endParaRPr lang="en-US"/>
        </a:p>
      </dgm:t>
    </dgm:pt>
    <dgm:pt modelId="{3C673B77-BAFC-4595-9D58-80C58917F05A}">
      <dgm:prSet/>
      <dgm:spPr/>
      <dgm:t>
        <a:bodyPr/>
        <a:lstStyle/>
        <a:p>
          <a:r>
            <a:rPr lang="pl-PL"/>
            <a:t>Planowany jest dalszy rozwój gry poprzez dodawanie nowych plansz, a także bardziej kreatywnych diet.</a:t>
          </a:r>
          <a:endParaRPr lang="en-US"/>
        </a:p>
      </dgm:t>
    </dgm:pt>
    <dgm:pt modelId="{2D1D8806-F6FF-4566-B4C9-57326F5EEC81}" type="parTrans" cxnId="{3E497B61-7DB8-45ED-8E98-5170F5EE6D89}">
      <dgm:prSet/>
      <dgm:spPr/>
      <dgm:t>
        <a:bodyPr/>
        <a:lstStyle/>
        <a:p>
          <a:endParaRPr lang="en-US"/>
        </a:p>
      </dgm:t>
    </dgm:pt>
    <dgm:pt modelId="{998D2BD4-BF2A-4A1E-B5FB-E286F09A5A89}" type="sibTrans" cxnId="{3E497B61-7DB8-45ED-8E98-5170F5EE6D89}">
      <dgm:prSet/>
      <dgm:spPr/>
      <dgm:t>
        <a:bodyPr/>
        <a:lstStyle/>
        <a:p>
          <a:endParaRPr lang="en-US"/>
        </a:p>
      </dgm:t>
    </dgm:pt>
    <dgm:pt modelId="{011E7D89-3FF7-4828-9742-3C8575E28A32}">
      <dgm:prSet phldr="0"/>
      <dgm:spPr/>
      <dgm:t>
        <a:bodyPr/>
        <a:lstStyle/>
        <a:p>
          <a:pPr rtl="0"/>
          <a:r>
            <a:rPr lang="pl-PL" dirty="0">
              <a:latin typeface="Gill Sans MT" panose="020B0502020104020203"/>
            </a:rPr>
            <a:t>Gra jest zalecana dla użytkowników powyżej 12 roku życia.</a:t>
          </a:r>
        </a:p>
      </dgm:t>
    </dgm:pt>
    <dgm:pt modelId="{9C3D682A-76A7-46A4-A019-80F7305D35F6}" type="parTrans" cxnId="{6C425AFA-B1A2-4AC6-BF55-53A715BEE9FA}">
      <dgm:prSet/>
      <dgm:spPr/>
    </dgm:pt>
    <dgm:pt modelId="{26560A87-1B08-4BDD-8036-40F96D0432EB}" type="sibTrans" cxnId="{6C425AFA-B1A2-4AC6-BF55-53A715BEE9FA}">
      <dgm:prSet/>
      <dgm:spPr/>
    </dgm:pt>
    <dgm:pt modelId="{9333F6EC-BB57-4791-A53D-E324648A5DB8}">
      <dgm:prSet phldr="0"/>
      <dgm:spPr/>
      <dgm:t>
        <a:bodyPr/>
        <a:lstStyle/>
        <a:p>
          <a:pPr rtl="0"/>
          <a:r>
            <a:rPr lang="pl-PL" dirty="0">
              <a:latin typeface="Gill Sans MT" panose="020B0502020104020203"/>
            </a:rPr>
            <a:t>Gra jest stworzona w grafice dwuwymiarowej, czyli w 2D.</a:t>
          </a:r>
        </a:p>
      </dgm:t>
    </dgm:pt>
    <dgm:pt modelId="{B0C58FBF-BD30-4E2E-9728-0C5442923F2E}" type="parTrans" cxnId="{F66B3F09-464F-4332-8716-950B1FDAA572}">
      <dgm:prSet/>
      <dgm:spPr/>
    </dgm:pt>
    <dgm:pt modelId="{09403F3C-C747-4DA4-A443-1EA4B5CEAC7D}" type="sibTrans" cxnId="{F66B3F09-464F-4332-8716-950B1FDAA572}">
      <dgm:prSet/>
      <dgm:spPr/>
    </dgm:pt>
    <dgm:pt modelId="{0C8176DD-DE8E-4815-A5F9-5338F9E2C6BE}" type="pres">
      <dgm:prSet presAssocID="{555CEA0D-9BAC-4BCA-9458-B1E9F4C47B96}" presName="linear" presStyleCnt="0">
        <dgm:presLayoutVars>
          <dgm:animLvl val="lvl"/>
          <dgm:resizeHandles val="exact"/>
        </dgm:presLayoutVars>
      </dgm:prSet>
      <dgm:spPr/>
    </dgm:pt>
    <dgm:pt modelId="{4033ED12-F168-4F51-954B-301F082307D6}" type="pres">
      <dgm:prSet presAssocID="{686A9500-CB42-420E-B198-7A10B4F2141A}" presName="parentText" presStyleLbl="node1" presStyleIdx="0" presStyleCnt="7">
        <dgm:presLayoutVars>
          <dgm:chMax val="0"/>
          <dgm:bulletEnabled val="1"/>
        </dgm:presLayoutVars>
      </dgm:prSet>
      <dgm:spPr/>
    </dgm:pt>
    <dgm:pt modelId="{1CF9CBA1-69DF-4930-AABB-12A86AEBDD23}" type="pres">
      <dgm:prSet presAssocID="{A429316F-1AB2-4459-B0D6-0893B8699641}" presName="spacer" presStyleCnt="0"/>
      <dgm:spPr/>
    </dgm:pt>
    <dgm:pt modelId="{27D9A75B-8D68-4A95-9DC7-BEE3E4AB81BC}" type="pres">
      <dgm:prSet presAssocID="{6CDD4F0F-5834-4524-98D2-A9C4E3FD1EE3}" presName="parentText" presStyleLbl="node1" presStyleIdx="1" presStyleCnt="7">
        <dgm:presLayoutVars>
          <dgm:chMax val="0"/>
          <dgm:bulletEnabled val="1"/>
        </dgm:presLayoutVars>
      </dgm:prSet>
      <dgm:spPr/>
    </dgm:pt>
    <dgm:pt modelId="{66EC2018-87B8-4086-8A88-D9B80874DBFD}" type="pres">
      <dgm:prSet presAssocID="{E067B672-F97C-4897-8CE0-E9E53EB82F95}" presName="spacer" presStyleCnt="0"/>
      <dgm:spPr/>
    </dgm:pt>
    <dgm:pt modelId="{5F270383-E5C3-4608-B8B4-80A102D6BDE0}" type="pres">
      <dgm:prSet presAssocID="{A527F49B-78A3-4A74-8FFE-0E2CD4772A61}" presName="parentText" presStyleLbl="node1" presStyleIdx="2" presStyleCnt="7">
        <dgm:presLayoutVars>
          <dgm:chMax val="0"/>
          <dgm:bulletEnabled val="1"/>
        </dgm:presLayoutVars>
      </dgm:prSet>
      <dgm:spPr/>
    </dgm:pt>
    <dgm:pt modelId="{007326C6-723B-4AD6-B82B-F91E173FA5E9}" type="pres">
      <dgm:prSet presAssocID="{3681A21A-EA3E-41D3-8EA8-E208EC4C407F}" presName="spacer" presStyleCnt="0"/>
      <dgm:spPr/>
    </dgm:pt>
    <dgm:pt modelId="{A3447577-D28B-4AB6-A45A-33E5729C4701}" type="pres">
      <dgm:prSet presAssocID="{CE2246AE-D20E-43FD-BA50-CDA8346068D0}" presName="parentText" presStyleLbl="node1" presStyleIdx="3" presStyleCnt="7">
        <dgm:presLayoutVars>
          <dgm:chMax val="0"/>
          <dgm:bulletEnabled val="1"/>
        </dgm:presLayoutVars>
      </dgm:prSet>
      <dgm:spPr/>
    </dgm:pt>
    <dgm:pt modelId="{501F856D-8DD0-4F1A-8628-D764CC3663D2}" type="pres">
      <dgm:prSet presAssocID="{DDBE08F4-B089-4F5F-B2AF-6001425458B9}" presName="spacer" presStyleCnt="0"/>
      <dgm:spPr/>
    </dgm:pt>
    <dgm:pt modelId="{AEDCD704-4D55-4318-8BD3-E9AA82FAED4A}" type="pres">
      <dgm:prSet presAssocID="{3C673B77-BAFC-4595-9D58-80C58917F05A}" presName="parentText" presStyleLbl="node1" presStyleIdx="4" presStyleCnt="7">
        <dgm:presLayoutVars>
          <dgm:chMax val="0"/>
          <dgm:bulletEnabled val="1"/>
        </dgm:presLayoutVars>
      </dgm:prSet>
      <dgm:spPr/>
    </dgm:pt>
    <dgm:pt modelId="{5A626B93-4752-48A4-908C-F712B36933E1}" type="pres">
      <dgm:prSet presAssocID="{998D2BD4-BF2A-4A1E-B5FB-E286F09A5A89}" presName="spacer" presStyleCnt="0"/>
      <dgm:spPr/>
    </dgm:pt>
    <dgm:pt modelId="{BEB6C6FB-F0D3-4C4D-A340-41A51DE84632}" type="pres">
      <dgm:prSet presAssocID="{011E7D89-3FF7-4828-9742-3C8575E28A32}" presName="parentText" presStyleLbl="node1" presStyleIdx="5" presStyleCnt="7">
        <dgm:presLayoutVars>
          <dgm:chMax val="0"/>
          <dgm:bulletEnabled val="1"/>
        </dgm:presLayoutVars>
      </dgm:prSet>
      <dgm:spPr/>
    </dgm:pt>
    <dgm:pt modelId="{18AB4400-310C-4F43-A254-C2510141F52C}" type="pres">
      <dgm:prSet presAssocID="{26560A87-1B08-4BDD-8036-40F96D0432EB}" presName="spacer" presStyleCnt="0"/>
      <dgm:spPr/>
    </dgm:pt>
    <dgm:pt modelId="{5E42D0C7-6FD3-445F-97A5-A39B2CA89562}" type="pres">
      <dgm:prSet presAssocID="{9333F6EC-BB57-4791-A53D-E324648A5DB8}" presName="parentText" presStyleLbl="node1" presStyleIdx="6" presStyleCnt="7">
        <dgm:presLayoutVars>
          <dgm:chMax val="0"/>
          <dgm:bulletEnabled val="1"/>
        </dgm:presLayoutVars>
      </dgm:prSet>
      <dgm:spPr/>
    </dgm:pt>
  </dgm:ptLst>
  <dgm:cxnLst>
    <dgm:cxn modelId="{F66B3F09-464F-4332-8716-950B1FDAA572}" srcId="{555CEA0D-9BAC-4BCA-9458-B1E9F4C47B96}" destId="{9333F6EC-BB57-4791-A53D-E324648A5DB8}" srcOrd="6" destOrd="0" parTransId="{B0C58FBF-BD30-4E2E-9728-0C5442923F2E}" sibTransId="{09403F3C-C747-4DA4-A443-1EA4B5CEAC7D}"/>
    <dgm:cxn modelId="{6FCF1812-30C3-4E2B-8166-90A39833190B}" type="presOf" srcId="{CE2246AE-D20E-43FD-BA50-CDA8346068D0}" destId="{A3447577-D28B-4AB6-A45A-33E5729C4701}" srcOrd="0" destOrd="0" presId="urn:microsoft.com/office/officeart/2005/8/layout/vList2"/>
    <dgm:cxn modelId="{CF0CED24-B4E2-42AC-A4DF-430DE0CB45D3}" type="presOf" srcId="{9333F6EC-BB57-4791-A53D-E324648A5DB8}" destId="{5E42D0C7-6FD3-445F-97A5-A39B2CA89562}" srcOrd="0" destOrd="0" presId="urn:microsoft.com/office/officeart/2005/8/layout/vList2"/>
    <dgm:cxn modelId="{B378573D-5977-4A27-BA52-771B8EFA1F88}" srcId="{555CEA0D-9BAC-4BCA-9458-B1E9F4C47B96}" destId="{6CDD4F0F-5834-4524-98D2-A9C4E3FD1EE3}" srcOrd="1" destOrd="0" parTransId="{B013DEE8-022B-4C01-98D3-91F596DA8222}" sibTransId="{E067B672-F97C-4897-8CE0-E9E53EB82F95}"/>
    <dgm:cxn modelId="{3EE9DB40-B770-4DD4-BFCA-DDB3A03FF3B5}" srcId="{555CEA0D-9BAC-4BCA-9458-B1E9F4C47B96}" destId="{CE2246AE-D20E-43FD-BA50-CDA8346068D0}" srcOrd="3" destOrd="0" parTransId="{3B57C801-E4EC-4F43-B13C-0F60DFD610A7}" sibTransId="{DDBE08F4-B089-4F5F-B2AF-6001425458B9}"/>
    <dgm:cxn modelId="{3E497B61-7DB8-45ED-8E98-5170F5EE6D89}" srcId="{555CEA0D-9BAC-4BCA-9458-B1E9F4C47B96}" destId="{3C673B77-BAFC-4595-9D58-80C58917F05A}" srcOrd="4" destOrd="0" parTransId="{2D1D8806-F6FF-4566-B4C9-57326F5EEC81}" sibTransId="{998D2BD4-BF2A-4A1E-B5FB-E286F09A5A89}"/>
    <dgm:cxn modelId="{8E52F743-0F94-4FF7-BBEC-8FB4319C3780}" srcId="{555CEA0D-9BAC-4BCA-9458-B1E9F4C47B96}" destId="{A527F49B-78A3-4A74-8FFE-0E2CD4772A61}" srcOrd="2" destOrd="0" parTransId="{66B3AA96-6927-46E8-9DE9-10DF8B7EC0A6}" sibTransId="{3681A21A-EA3E-41D3-8EA8-E208EC4C407F}"/>
    <dgm:cxn modelId="{CD89E280-2841-4317-A654-690C186F36A0}" type="presOf" srcId="{A527F49B-78A3-4A74-8FFE-0E2CD4772A61}" destId="{5F270383-E5C3-4608-B8B4-80A102D6BDE0}" srcOrd="0" destOrd="0" presId="urn:microsoft.com/office/officeart/2005/8/layout/vList2"/>
    <dgm:cxn modelId="{AE07E386-800C-415E-BB20-6815D860067F}" type="presOf" srcId="{555CEA0D-9BAC-4BCA-9458-B1E9F4C47B96}" destId="{0C8176DD-DE8E-4815-A5F9-5338F9E2C6BE}" srcOrd="0" destOrd="0" presId="urn:microsoft.com/office/officeart/2005/8/layout/vList2"/>
    <dgm:cxn modelId="{A157B091-968A-470B-B37C-B2977DC54C68}" type="presOf" srcId="{686A9500-CB42-420E-B198-7A10B4F2141A}" destId="{4033ED12-F168-4F51-954B-301F082307D6}" srcOrd="0" destOrd="0" presId="urn:microsoft.com/office/officeart/2005/8/layout/vList2"/>
    <dgm:cxn modelId="{551B2ABC-53FD-4D78-80A7-94D0AB5F6AD6}" type="presOf" srcId="{011E7D89-3FF7-4828-9742-3C8575E28A32}" destId="{BEB6C6FB-F0D3-4C4D-A340-41A51DE84632}" srcOrd="0" destOrd="0" presId="urn:microsoft.com/office/officeart/2005/8/layout/vList2"/>
    <dgm:cxn modelId="{DBB3B1DF-E178-4F63-97AA-F095308F51CA}" type="presOf" srcId="{6CDD4F0F-5834-4524-98D2-A9C4E3FD1EE3}" destId="{27D9A75B-8D68-4A95-9DC7-BEE3E4AB81BC}" srcOrd="0" destOrd="0" presId="urn:microsoft.com/office/officeart/2005/8/layout/vList2"/>
    <dgm:cxn modelId="{435356EC-B569-4AC1-9F4F-2F9BEEDD914C}" srcId="{555CEA0D-9BAC-4BCA-9458-B1E9F4C47B96}" destId="{686A9500-CB42-420E-B198-7A10B4F2141A}" srcOrd="0" destOrd="0" parTransId="{7D7EA597-89F0-45BA-B0BC-00B2B7B191F7}" sibTransId="{A429316F-1AB2-4459-B0D6-0893B8699641}"/>
    <dgm:cxn modelId="{04F0C3F1-9E07-4AC9-8BBF-0F69792780DD}" type="presOf" srcId="{3C673B77-BAFC-4595-9D58-80C58917F05A}" destId="{AEDCD704-4D55-4318-8BD3-E9AA82FAED4A}" srcOrd="0" destOrd="0" presId="urn:microsoft.com/office/officeart/2005/8/layout/vList2"/>
    <dgm:cxn modelId="{6C425AFA-B1A2-4AC6-BF55-53A715BEE9FA}" srcId="{555CEA0D-9BAC-4BCA-9458-B1E9F4C47B96}" destId="{011E7D89-3FF7-4828-9742-3C8575E28A32}" srcOrd="5" destOrd="0" parTransId="{9C3D682A-76A7-46A4-A019-80F7305D35F6}" sibTransId="{26560A87-1B08-4BDD-8036-40F96D0432EB}"/>
    <dgm:cxn modelId="{78712CAE-68E9-477C-A6C5-8F194D849FE4}" type="presParOf" srcId="{0C8176DD-DE8E-4815-A5F9-5338F9E2C6BE}" destId="{4033ED12-F168-4F51-954B-301F082307D6}" srcOrd="0" destOrd="0" presId="urn:microsoft.com/office/officeart/2005/8/layout/vList2"/>
    <dgm:cxn modelId="{5D9F72D4-B4F3-48A1-ADFA-490A2AFE8B38}" type="presParOf" srcId="{0C8176DD-DE8E-4815-A5F9-5338F9E2C6BE}" destId="{1CF9CBA1-69DF-4930-AABB-12A86AEBDD23}" srcOrd="1" destOrd="0" presId="urn:microsoft.com/office/officeart/2005/8/layout/vList2"/>
    <dgm:cxn modelId="{DA124EC0-CEF9-4D4E-8015-7015113E859F}" type="presParOf" srcId="{0C8176DD-DE8E-4815-A5F9-5338F9E2C6BE}" destId="{27D9A75B-8D68-4A95-9DC7-BEE3E4AB81BC}" srcOrd="2" destOrd="0" presId="urn:microsoft.com/office/officeart/2005/8/layout/vList2"/>
    <dgm:cxn modelId="{64CDE0B3-39D4-4B64-B9A6-9FDB2D67460C}" type="presParOf" srcId="{0C8176DD-DE8E-4815-A5F9-5338F9E2C6BE}" destId="{66EC2018-87B8-4086-8A88-D9B80874DBFD}" srcOrd="3" destOrd="0" presId="urn:microsoft.com/office/officeart/2005/8/layout/vList2"/>
    <dgm:cxn modelId="{77812F97-4670-4217-8BE2-7A6C0EDDBA4F}" type="presParOf" srcId="{0C8176DD-DE8E-4815-A5F9-5338F9E2C6BE}" destId="{5F270383-E5C3-4608-B8B4-80A102D6BDE0}" srcOrd="4" destOrd="0" presId="urn:microsoft.com/office/officeart/2005/8/layout/vList2"/>
    <dgm:cxn modelId="{7F7BBBEF-3B23-47C6-8B88-B51A36F65FE8}" type="presParOf" srcId="{0C8176DD-DE8E-4815-A5F9-5338F9E2C6BE}" destId="{007326C6-723B-4AD6-B82B-F91E173FA5E9}" srcOrd="5" destOrd="0" presId="urn:microsoft.com/office/officeart/2005/8/layout/vList2"/>
    <dgm:cxn modelId="{F2732151-BD7B-454E-8B3A-1EE6BBF99B9B}" type="presParOf" srcId="{0C8176DD-DE8E-4815-A5F9-5338F9E2C6BE}" destId="{A3447577-D28B-4AB6-A45A-33E5729C4701}" srcOrd="6" destOrd="0" presId="urn:microsoft.com/office/officeart/2005/8/layout/vList2"/>
    <dgm:cxn modelId="{DA9287C4-AB44-4B88-8493-064FA14AB874}" type="presParOf" srcId="{0C8176DD-DE8E-4815-A5F9-5338F9E2C6BE}" destId="{501F856D-8DD0-4F1A-8628-D764CC3663D2}" srcOrd="7" destOrd="0" presId="urn:microsoft.com/office/officeart/2005/8/layout/vList2"/>
    <dgm:cxn modelId="{815EEDF3-051D-401B-8F04-C89DE4DE3072}" type="presParOf" srcId="{0C8176DD-DE8E-4815-A5F9-5338F9E2C6BE}" destId="{AEDCD704-4D55-4318-8BD3-E9AA82FAED4A}" srcOrd="8" destOrd="0" presId="urn:microsoft.com/office/officeart/2005/8/layout/vList2"/>
    <dgm:cxn modelId="{B5B55CAC-4D5E-4DCF-A8EB-255789A53E47}" type="presParOf" srcId="{0C8176DD-DE8E-4815-A5F9-5338F9E2C6BE}" destId="{5A626B93-4752-48A4-908C-F712B36933E1}" srcOrd="9" destOrd="0" presId="urn:microsoft.com/office/officeart/2005/8/layout/vList2"/>
    <dgm:cxn modelId="{014F2195-ED42-4859-A105-393DEB97F574}" type="presParOf" srcId="{0C8176DD-DE8E-4815-A5F9-5338F9E2C6BE}" destId="{BEB6C6FB-F0D3-4C4D-A340-41A51DE84632}" srcOrd="10" destOrd="0" presId="urn:microsoft.com/office/officeart/2005/8/layout/vList2"/>
    <dgm:cxn modelId="{27CE5A89-D36C-44DA-8B37-2E46A69CE21D}" type="presParOf" srcId="{0C8176DD-DE8E-4815-A5F9-5338F9E2C6BE}" destId="{18AB4400-310C-4F43-A254-C2510141F52C}" srcOrd="11" destOrd="0" presId="urn:microsoft.com/office/officeart/2005/8/layout/vList2"/>
    <dgm:cxn modelId="{F5DE658B-7479-4AA3-8B82-6B4C32D62086}" type="presParOf" srcId="{0C8176DD-DE8E-4815-A5F9-5338F9E2C6BE}" destId="{5E42D0C7-6FD3-445F-97A5-A39B2CA89562}"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3ED12-F168-4F51-954B-301F082307D6}">
      <dsp:nvSpPr>
        <dsp:cNvPr id="0" name=""/>
        <dsp:cNvSpPr/>
      </dsp:nvSpPr>
      <dsp:spPr>
        <a:xfrm>
          <a:off x="0" y="113851"/>
          <a:ext cx="11029615" cy="463319"/>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pl-PL" sz="1200" kern="1200"/>
            <a:t>Silnik korzysta z prostej bitomapy, która jest załączona wyżej w zasadach gry.</a:t>
          </a:r>
          <a:r>
            <a:rPr lang="pl-PL" sz="1200" kern="1200">
              <a:latin typeface="Gill Sans MT" panose="020B0502020104020203"/>
            </a:rPr>
            <a:t> Sama bitomapa opisana jest w języku JavaScript, czyli na przykład wejście na planszę, artefakty, trawa, itp.</a:t>
          </a:r>
          <a:endParaRPr lang="en-US" sz="1200" kern="1200"/>
        </a:p>
      </dsp:txBody>
      <dsp:txXfrm>
        <a:off x="22617" y="136468"/>
        <a:ext cx="10984381" cy="418085"/>
      </dsp:txXfrm>
    </dsp:sp>
    <dsp:sp modelId="{27D9A75B-8D68-4A95-9DC7-BEE3E4AB81BC}">
      <dsp:nvSpPr>
        <dsp:cNvPr id="0" name=""/>
        <dsp:cNvSpPr/>
      </dsp:nvSpPr>
      <dsp:spPr>
        <a:xfrm>
          <a:off x="0" y="611731"/>
          <a:ext cx="11029615" cy="463319"/>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pl-PL" sz="1200" kern="1200"/>
            <a:t>Rysowanie zrobione jest </a:t>
          </a:r>
          <a:r>
            <a:rPr lang="pl-PL" sz="1200" kern="1200">
              <a:latin typeface="Gill Sans MT" panose="020B0502020104020203"/>
            </a:rPr>
            <a:t>za pomocą elementu Canvas, który został użyty po raz pierwszy w HTML5.</a:t>
          </a:r>
          <a:endParaRPr lang="en-US" sz="1200" kern="1200"/>
        </a:p>
      </dsp:txBody>
      <dsp:txXfrm>
        <a:off x="22617" y="634348"/>
        <a:ext cx="10984381" cy="418085"/>
      </dsp:txXfrm>
    </dsp:sp>
    <dsp:sp modelId="{5F270383-E5C3-4608-B8B4-80A102D6BDE0}">
      <dsp:nvSpPr>
        <dsp:cNvPr id="0" name=""/>
        <dsp:cNvSpPr/>
      </dsp:nvSpPr>
      <dsp:spPr>
        <a:xfrm>
          <a:off x="0" y="1109611"/>
          <a:ext cx="11029615" cy="463319"/>
        </a:xfrm>
        <a:prstGeom prst="round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pl-PL" sz="1200" kern="1200"/>
            <a:t>Gra jest stworzona w języku JavaScript i obsadzona na hostingu, na którym jest specjalnie wystylizowana w kaskadowych arkuszach stylów.</a:t>
          </a:r>
          <a:endParaRPr lang="en-US" sz="1200" kern="1200"/>
        </a:p>
      </dsp:txBody>
      <dsp:txXfrm>
        <a:off x="22617" y="1132228"/>
        <a:ext cx="10984381" cy="418085"/>
      </dsp:txXfrm>
    </dsp:sp>
    <dsp:sp modelId="{A3447577-D28B-4AB6-A45A-33E5729C4701}">
      <dsp:nvSpPr>
        <dsp:cNvPr id="0" name=""/>
        <dsp:cNvSpPr/>
      </dsp:nvSpPr>
      <dsp:spPr>
        <a:xfrm>
          <a:off x="0" y="1607491"/>
          <a:ext cx="11029615" cy="463319"/>
        </a:xfrm>
        <a:prstGeom prst="round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pl-PL" sz="1200" kern="1200"/>
            <a:t>Gra jest przeznaczona na platformę PC.</a:t>
          </a:r>
          <a:endParaRPr lang="en-US" sz="1200" kern="1200"/>
        </a:p>
      </dsp:txBody>
      <dsp:txXfrm>
        <a:off x="22617" y="1630108"/>
        <a:ext cx="10984381" cy="418085"/>
      </dsp:txXfrm>
    </dsp:sp>
    <dsp:sp modelId="{AEDCD704-4D55-4318-8BD3-E9AA82FAED4A}">
      <dsp:nvSpPr>
        <dsp:cNvPr id="0" name=""/>
        <dsp:cNvSpPr/>
      </dsp:nvSpPr>
      <dsp:spPr>
        <a:xfrm>
          <a:off x="0" y="2105371"/>
          <a:ext cx="11029615" cy="463319"/>
        </a:xfrm>
        <a:prstGeom prst="roundRect">
          <a:avLst/>
        </a:prstGeom>
        <a:gradFill rotWithShape="0">
          <a:gsLst>
            <a:gs pos="0">
              <a:schemeClr val="accent6">
                <a:hueOff val="0"/>
                <a:satOff val="0"/>
                <a:lumOff val="0"/>
                <a:alphaOff val="0"/>
                <a:tint val="98000"/>
                <a:lumMod val="110000"/>
              </a:schemeClr>
            </a:gs>
            <a:gs pos="84000">
              <a:schemeClr val="accent6">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pl-PL" sz="1200" kern="1200"/>
            <a:t>Planowany jest dalszy rozwój gry poprzez dodawanie nowych plansz, a także bardziej kreatywnych diet.</a:t>
          </a:r>
          <a:endParaRPr lang="en-US" sz="1200" kern="1200"/>
        </a:p>
      </dsp:txBody>
      <dsp:txXfrm>
        <a:off x="22617" y="2127988"/>
        <a:ext cx="10984381" cy="418085"/>
      </dsp:txXfrm>
    </dsp:sp>
    <dsp:sp modelId="{BEB6C6FB-F0D3-4C4D-A340-41A51DE84632}">
      <dsp:nvSpPr>
        <dsp:cNvPr id="0" name=""/>
        <dsp:cNvSpPr/>
      </dsp:nvSpPr>
      <dsp:spPr>
        <a:xfrm>
          <a:off x="0" y="2603251"/>
          <a:ext cx="11029615" cy="463319"/>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pl-PL" sz="1200" kern="1200" dirty="0">
              <a:latin typeface="Gill Sans MT" panose="020B0502020104020203"/>
            </a:rPr>
            <a:t>Gra jest zalecana dla użytkowników powyżej 12 roku życia.</a:t>
          </a:r>
        </a:p>
      </dsp:txBody>
      <dsp:txXfrm>
        <a:off x="22617" y="2625868"/>
        <a:ext cx="10984381" cy="418085"/>
      </dsp:txXfrm>
    </dsp:sp>
    <dsp:sp modelId="{5E42D0C7-6FD3-445F-97A5-A39B2CA89562}">
      <dsp:nvSpPr>
        <dsp:cNvPr id="0" name=""/>
        <dsp:cNvSpPr/>
      </dsp:nvSpPr>
      <dsp:spPr>
        <a:xfrm>
          <a:off x="0" y="3101131"/>
          <a:ext cx="11029615" cy="463319"/>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pl-PL" sz="1200" kern="1200" dirty="0">
              <a:latin typeface="Gill Sans MT" panose="020B0502020104020203"/>
            </a:rPr>
            <a:t>Gra jest stworzona w grafice dwuwymiarowej, czyli w 2D.</a:t>
          </a:r>
        </a:p>
      </dsp:txBody>
      <dsp:txXfrm>
        <a:off x="22617" y="3123748"/>
        <a:ext cx="10984381" cy="4180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a:p>
        </p:txBody>
      </p:sp>
      <p:sp>
        <p:nvSpPr>
          <p:cNvPr id="3" name="Data — symbol zastępczy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55EB0C1-F3D1-4961-B7D0-856494CC6A53}" type="datetime1">
              <a:rPr lang="pl-PL" smtClean="0"/>
              <a:t>23.10.2020</a:t>
            </a:fld>
            <a:endParaRPr lang="pl-PL"/>
          </a:p>
        </p:txBody>
      </p:sp>
      <p:sp>
        <p:nvSpPr>
          <p:cNvPr id="4" name="Stopka — symbol zastępczy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a:p>
        </p:txBody>
      </p:sp>
      <p:sp>
        <p:nvSpPr>
          <p:cNvPr id="5" name="Numer slajdu — symbol zastępczy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pl-PL" smtClean="0"/>
              <a:t>‹#›</a:t>
            </a:fld>
            <a:endParaRPr lang="pl-PL"/>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noProof="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81D8B8C-3D80-478A-8137-026A256DDF14}" type="datetime1">
              <a:rPr lang="pl-PL" noProof="0" smtClean="0"/>
              <a:t>23.10.2020</a:t>
            </a:fld>
            <a:endParaRPr lang="pl-PL" noProof="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l-PL" noProof="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noProof="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pl-PL" noProof="0" smtClean="0"/>
              <a:t>‹#›</a:t>
            </a:fld>
            <a:endParaRPr lang="pl-PL"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C6B3AB32-59DF-41F1-9618-EDFBF5049629}" type="slidenum">
              <a:rPr lang="pl-PL" smtClean="0"/>
              <a:t>1</a:t>
            </a:fld>
            <a:endParaRPr lang="pl-PL"/>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C6B3AB32-59DF-41F1-9618-EDFBF5049629}" type="slidenum">
              <a:rPr lang="pl-PL" smtClean="0"/>
              <a:t>2</a:t>
            </a:fld>
            <a:endParaRPr lang="pl-PL"/>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C6B3AB32-59DF-41F1-9618-EDFBF5049629}" type="slidenum">
              <a:rPr lang="pl-PL" smtClean="0"/>
              <a:t>3</a:t>
            </a:fld>
            <a:endParaRPr lang="pl-PL"/>
          </a:p>
        </p:txBody>
      </p:sp>
    </p:spTree>
    <p:extLst>
      <p:ext uri="{BB962C8B-B14F-4D97-AF65-F5344CB8AC3E}">
        <p14:creationId xmlns:p14="http://schemas.microsoft.com/office/powerpoint/2010/main" val="350511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7" name="Prostokąt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pl-PL" noProof="0"/>
              <a:t>Kliknij, aby edytować styl wzorca tytułu</a:t>
            </a:r>
          </a:p>
        </p:txBody>
      </p:sp>
      <p:sp>
        <p:nvSpPr>
          <p:cNvPr id="3" name="Podtytuł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l-PL" noProof="0"/>
              <a:t>Kliknij, aby edytować styl wzorca podtytułu</a:t>
            </a:r>
          </a:p>
        </p:txBody>
      </p:sp>
      <p:sp>
        <p:nvSpPr>
          <p:cNvPr id="4" name="Data — symbol zastępczy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6FB5849-D604-47E1-9C8B-BC9DC951443E}" type="datetime1">
              <a:rPr lang="pl-PL" noProof="0" smtClean="0"/>
              <a:t>23.10.2020</a:t>
            </a:fld>
            <a:endParaRPr lang="pl-PL" noProof="0"/>
          </a:p>
        </p:txBody>
      </p:sp>
      <p:sp>
        <p:nvSpPr>
          <p:cNvPr id="5" name="Stopka — symbol zastępczy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pl-PL" noProof="0"/>
          </a:p>
        </p:txBody>
      </p:sp>
      <p:sp>
        <p:nvSpPr>
          <p:cNvPr id="6" name="Numer slajdu — symbol zastępczy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8" name="Prostokąt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ytuł 1"/>
          <p:cNvSpPr>
            <a:spLocks noGrp="1"/>
          </p:cNvSpPr>
          <p:nvPr>
            <p:ph type="title" hasCustomPrompt="1"/>
          </p:nvPr>
        </p:nvSpPr>
        <p:spPr>
          <a:xfrm>
            <a:off x="581192" y="702156"/>
            <a:ext cx="11029616" cy="1013800"/>
          </a:xfrm>
        </p:spPr>
        <p:txBody>
          <a:bodyPr rtlCol="0"/>
          <a:lstStyle/>
          <a:p>
            <a:pPr rtl="0"/>
            <a:r>
              <a:rPr lang="pl-PL" noProof="0"/>
              <a:t>Kliknij, aby edytować styl wzorca tytułu</a:t>
            </a:r>
          </a:p>
        </p:txBody>
      </p:sp>
      <p:sp>
        <p:nvSpPr>
          <p:cNvPr id="3" name="Tekst pionowy — symbol zastępczy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F9B818D1-4EA1-4473-AE06-C0674E9A543E}" type="datetime1">
              <a:rPr lang="pl-PL" noProof="0" smtClean="0"/>
              <a:t>23.10.2020</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7" name="Prostokąt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pionowy 1"/>
          <p:cNvSpPr>
            <a:spLocks noGrp="1"/>
          </p:cNvSpPr>
          <p:nvPr>
            <p:ph type="title" orient="vert" hasCustomPrompt="1"/>
          </p:nvPr>
        </p:nvSpPr>
        <p:spPr>
          <a:xfrm>
            <a:off x="8839201" y="675726"/>
            <a:ext cx="2004164" cy="5183073"/>
          </a:xfrm>
        </p:spPr>
        <p:txBody>
          <a:bodyPr vert="eaVert" rtlCol="0"/>
          <a:lstStyle/>
          <a:p>
            <a:pPr rtl="0"/>
            <a:r>
              <a:rPr lang="pl-PL" noProof="0"/>
              <a:t>Kliknij, aby edytować styl wzorca tytułu</a:t>
            </a:r>
          </a:p>
        </p:txBody>
      </p:sp>
      <p:sp>
        <p:nvSpPr>
          <p:cNvPr id="3" name="Tekst pionowy — symbol zastępczy 2"/>
          <p:cNvSpPr>
            <a:spLocks noGrp="1"/>
          </p:cNvSpPr>
          <p:nvPr>
            <p:ph type="body" orient="vert" idx="1" hasCustomPrompt="1"/>
          </p:nvPr>
        </p:nvSpPr>
        <p:spPr>
          <a:xfrm>
            <a:off x="774923" y="675726"/>
            <a:ext cx="7896279" cy="5183073"/>
          </a:xfrm>
        </p:spPr>
        <p:txBody>
          <a:bodyPr vert="eaVert" rtlCol="0" anchor="t"/>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3899B25D-1F86-4489-A134-9CE38E9F3EE7}" type="datetime1">
              <a:rPr lang="pl-PL" noProof="0" smtClean="0"/>
              <a:t>23.10.2020</a:t>
            </a:fld>
            <a:endParaRPr lang="pl-PL" noProof="0"/>
          </a:p>
        </p:txBody>
      </p:sp>
      <p:sp>
        <p:nvSpPr>
          <p:cNvPr id="5" name="Stopka — symbol zastępczy 4"/>
          <p:cNvSpPr>
            <a:spLocks noGrp="1"/>
          </p:cNvSpPr>
          <p:nvPr>
            <p:ph type="ftr" sz="quarter" idx="11"/>
          </p:nvPr>
        </p:nvSpPr>
        <p:spPr>
          <a:xfrm>
            <a:off x="774923" y="5951811"/>
            <a:ext cx="7896279" cy="365125"/>
          </a:xfrm>
        </p:spPr>
        <p:txBody>
          <a:bodyPr rtlCol="0"/>
          <a:lstStyle/>
          <a:p>
            <a:pPr rtl="0"/>
            <a:endParaRPr lang="pl-PL" noProof="0"/>
          </a:p>
        </p:txBody>
      </p:sp>
      <p:sp>
        <p:nvSpPr>
          <p:cNvPr id="6" name="Numer slajdu — symbol zastępczy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7" name="Prostokąt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hasCustomPrompt="1"/>
          </p:nvPr>
        </p:nvSpPr>
        <p:spPr>
          <a:xfrm>
            <a:off x="581192" y="702156"/>
            <a:ext cx="11029616" cy="1013800"/>
          </a:xfrm>
        </p:spPr>
        <p:txBody>
          <a:bodyPr rtlCol="0"/>
          <a:lstStyle/>
          <a:p>
            <a:pPr rtl="0"/>
            <a:r>
              <a:rPr lang="pl-PL" noProof="0"/>
              <a:t>Kliknij, aby edytować styl wzorca tytułu</a:t>
            </a:r>
          </a:p>
        </p:txBody>
      </p:sp>
      <p:sp>
        <p:nvSpPr>
          <p:cNvPr id="3" name="Zawartość — symbol zastępczy 2"/>
          <p:cNvSpPr>
            <a:spLocks noGrp="1"/>
          </p:cNvSpPr>
          <p:nvPr>
            <p:ph idx="1" hasCustomPrompt="1"/>
          </p:nvPr>
        </p:nvSpPr>
        <p:spPr>
          <a:xfrm>
            <a:off x="581192" y="2180496"/>
            <a:ext cx="11029615" cy="3678303"/>
          </a:xfrm>
        </p:spPr>
        <p:txBody>
          <a:bodyPr rtlCol="0"/>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2766F356-8F53-45EB-ADD6-BFA6AC8563F8}" type="datetime1">
              <a:rPr lang="pl-PL" noProof="0" smtClean="0"/>
              <a:t>23.10.2020</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a:xfrm>
            <a:off x="10558300" y="5956137"/>
            <a:ext cx="1052508" cy="365125"/>
          </a:xfrm>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8" name="Prostokąt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pl-PL" noProof="0"/>
              <a:t>Kliknij, aby edytować styl wzorca tytułu</a:t>
            </a:r>
          </a:p>
        </p:txBody>
      </p:sp>
      <p:sp>
        <p:nvSpPr>
          <p:cNvPr id="3" name="Tekst — symbol zastępczy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l-PL" noProof="0"/>
              <a:t>Edytuj style wzorca tekstu</a:t>
            </a:r>
          </a:p>
        </p:txBody>
      </p:sp>
      <p:sp>
        <p:nvSpPr>
          <p:cNvPr id="4" name="Data — symbol zastępczy 3"/>
          <p:cNvSpPr>
            <a:spLocks noGrp="1"/>
          </p:cNvSpPr>
          <p:nvPr>
            <p:ph type="dt" sz="half" idx="10"/>
          </p:nvPr>
        </p:nvSpPr>
        <p:spPr/>
        <p:txBody>
          <a:bodyPr rtlCol="0"/>
          <a:lstStyle>
            <a:lvl1pPr>
              <a:defRPr>
                <a:solidFill>
                  <a:schemeClr val="accent1">
                    <a:lumMod val="75000"/>
                    <a:lumOff val="25000"/>
                  </a:schemeClr>
                </a:solidFill>
              </a:defRPr>
            </a:lvl1pPr>
          </a:lstStyle>
          <a:p>
            <a:pPr rtl="0"/>
            <a:fld id="{B23D2001-8391-4782-8726-6333A882359B}" type="datetime1">
              <a:rPr lang="pl-PL" noProof="0" smtClean="0"/>
              <a:t>23.10.2020</a:t>
            </a:fld>
            <a:endParaRPr lang="pl-PL" noProof="0"/>
          </a:p>
        </p:txBody>
      </p:sp>
      <p:sp>
        <p:nvSpPr>
          <p:cNvPr id="5" name="Stopka — symbol zastępczy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pl-PL" noProof="0"/>
          </a:p>
        </p:txBody>
      </p:sp>
      <p:sp>
        <p:nvSpPr>
          <p:cNvPr id="6" name="Numer slajdu — symbol zastępczy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Prostokąt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hasCustomPrompt="1"/>
          </p:nvPr>
        </p:nvSpPr>
        <p:spPr>
          <a:xfrm>
            <a:off x="581193" y="729658"/>
            <a:ext cx="11029616" cy="988332"/>
          </a:xfrm>
        </p:spPr>
        <p:txBody>
          <a:bodyPr rtlCol="0"/>
          <a:lstStyle/>
          <a:p>
            <a:pPr rtl="0"/>
            <a:r>
              <a:rPr lang="pl-PL" noProof="0"/>
              <a:t>Kliknij, aby edytować styl wzorca tytułu</a:t>
            </a:r>
          </a:p>
        </p:txBody>
      </p:sp>
      <p:sp>
        <p:nvSpPr>
          <p:cNvPr id="3" name="Zawartość — symbol zastępczy 2"/>
          <p:cNvSpPr>
            <a:spLocks noGrp="1"/>
          </p:cNvSpPr>
          <p:nvPr>
            <p:ph sz="half" idx="1" hasCustomPrompt="1"/>
          </p:nvPr>
        </p:nvSpPr>
        <p:spPr>
          <a:xfrm>
            <a:off x="581193" y="2228003"/>
            <a:ext cx="5422390" cy="3633047"/>
          </a:xfrm>
        </p:spPr>
        <p:txBody>
          <a:bodyPr rtlCol="0">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Zawartość — symbol zastępczy 3"/>
          <p:cNvSpPr>
            <a:spLocks noGrp="1"/>
          </p:cNvSpPr>
          <p:nvPr>
            <p:ph sz="half" idx="2" hasCustomPrompt="1"/>
          </p:nvPr>
        </p:nvSpPr>
        <p:spPr>
          <a:xfrm>
            <a:off x="6188417" y="2228003"/>
            <a:ext cx="5422392" cy="3633047"/>
          </a:xfrm>
        </p:spPr>
        <p:txBody>
          <a:bodyPr rtlCol="0">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5" name="Data — symbol zastępczy 4"/>
          <p:cNvSpPr>
            <a:spLocks noGrp="1"/>
          </p:cNvSpPr>
          <p:nvPr>
            <p:ph type="dt" sz="half" idx="10"/>
          </p:nvPr>
        </p:nvSpPr>
        <p:spPr/>
        <p:txBody>
          <a:bodyPr rtlCol="0"/>
          <a:lstStyle/>
          <a:p>
            <a:pPr rtl="0"/>
            <a:fld id="{8C42DBBA-352D-4760-A564-B1AE377490FF}" type="datetime1">
              <a:rPr lang="pl-PL" noProof="0" smtClean="0"/>
              <a:t>23.10.2020</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1" name="Prostokąt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ytuł 1"/>
          <p:cNvSpPr>
            <a:spLocks noGrp="1"/>
          </p:cNvSpPr>
          <p:nvPr>
            <p:ph type="title" hasCustomPrompt="1"/>
          </p:nvPr>
        </p:nvSpPr>
        <p:spPr>
          <a:xfrm>
            <a:off x="581193" y="729658"/>
            <a:ext cx="11029616" cy="988332"/>
          </a:xfrm>
        </p:spPr>
        <p:txBody>
          <a:bodyPr rtlCol="0"/>
          <a:lstStyle/>
          <a:p>
            <a:pPr rtl="0"/>
            <a:r>
              <a:rPr lang="pl-PL" noProof="0"/>
              <a:t>Kliknij, aby edytować styl wzorca tytułu</a:t>
            </a:r>
          </a:p>
        </p:txBody>
      </p:sp>
      <p:sp>
        <p:nvSpPr>
          <p:cNvPr id="3" name="Tekst — symbol zastępczy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Edytuj style wzorca tekstu</a:t>
            </a:r>
          </a:p>
        </p:txBody>
      </p:sp>
      <p:sp>
        <p:nvSpPr>
          <p:cNvPr id="4" name="Zawartość — symbol zastępczy 3"/>
          <p:cNvSpPr>
            <a:spLocks noGrp="1"/>
          </p:cNvSpPr>
          <p:nvPr>
            <p:ph sz="half" idx="2" hasCustomPrompt="1"/>
          </p:nvPr>
        </p:nvSpPr>
        <p:spPr>
          <a:xfrm>
            <a:off x="581194" y="2926052"/>
            <a:ext cx="5393100" cy="2934999"/>
          </a:xfrm>
        </p:spPr>
        <p:txBody>
          <a:bodyPr rtlCol="0" anchor="t">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5" name="Tekst — symbol zastępczy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Edytuj style wzorca tekstu</a:t>
            </a:r>
          </a:p>
        </p:txBody>
      </p:sp>
      <p:sp>
        <p:nvSpPr>
          <p:cNvPr id="6" name="Zawartość — symbol zastępczy 5"/>
          <p:cNvSpPr>
            <a:spLocks noGrp="1"/>
          </p:cNvSpPr>
          <p:nvPr>
            <p:ph sz="quarter" idx="4" hasCustomPrompt="1"/>
          </p:nvPr>
        </p:nvSpPr>
        <p:spPr>
          <a:xfrm>
            <a:off x="6217709" y="2926052"/>
            <a:ext cx="5393100" cy="2934999"/>
          </a:xfrm>
        </p:spPr>
        <p:txBody>
          <a:bodyPr rtlCol="0" anchor="t">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7" name="Data — symbol zastępczy 6"/>
          <p:cNvSpPr>
            <a:spLocks noGrp="1"/>
          </p:cNvSpPr>
          <p:nvPr>
            <p:ph type="dt" sz="half" idx="10"/>
          </p:nvPr>
        </p:nvSpPr>
        <p:spPr/>
        <p:txBody>
          <a:bodyPr rtlCol="0"/>
          <a:lstStyle/>
          <a:p>
            <a:pPr rtl="0"/>
            <a:fld id="{135FC7D3-8D80-4A8A-9231-45166928EE88}" type="datetime1">
              <a:rPr lang="pl-PL" noProof="0" smtClean="0"/>
              <a:t>23.10.2020</a:t>
            </a:fld>
            <a:endParaRPr lang="pl-PL" noProof="0"/>
          </a:p>
        </p:txBody>
      </p:sp>
      <p:sp>
        <p:nvSpPr>
          <p:cNvPr id="8" name="Stopka — symbol zastępczy 7"/>
          <p:cNvSpPr>
            <a:spLocks noGrp="1"/>
          </p:cNvSpPr>
          <p:nvPr>
            <p:ph type="ftr" sz="quarter" idx="11"/>
          </p:nvPr>
        </p:nvSpPr>
        <p:spPr/>
        <p:txBody>
          <a:bodyPr rtlCol="0"/>
          <a:lstStyle/>
          <a:p>
            <a:pPr rtl="0"/>
            <a:endParaRPr lang="pl-PL" noProof="0"/>
          </a:p>
        </p:txBody>
      </p:sp>
      <p:sp>
        <p:nvSpPr>
          <p:cNvPr id="9" name="Numer slajdu — symbol zastępczy 8"/>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3" name="Data — symbol zastępczy 2"/>
          <p:cNvSpPr>
            <a:spLocks noGrp="1"/>
          </p:cNvSpPr>
          <p:nvPr>
            <p:ph type="dt" sz="half" idx="10"/>
          </p:nvPr>
        </p:nvSpPr>
        <p:spPr/>
        <p:txBody>
          <a:bodyPr rtlCol="0"/>
          <a:lstStyle/>
          <a:p>
            <a:pPr rtl="0"/>
            <a:fld id="{2C304D1D-65BA-4435-8D77-423A89679299}" type="datetime1">
              <a:rPr lang="pl-PL" noProof="0" smtClean="0"/>
              <a:t>23.10.2020</a:t>
            </a:fld>
            <a:endParaRPr lang="pl-PL" noProof="0"/>
          </a:p>
        </p:txBody>
      </p:sp>
      <p:sp>
        <p:nvSpPr>
          <p:cNvPr id="4" name="Stopka — symbol zastępczy 3"/>
          <p:cNvSpPr>
            <a:spLocks noGrp="1"/>
          </p:cNvSpPr>
          <p:nvPr>
            <p:ph type="ftr" sz="quarter" idx="11"/>
          </p:nvPr>
        </p:nvSpPr>
        <p:spPr/>
        <p:txBody>
          <a:bodyPr rtlCol="0"/>
          <a:lstStyle/>
          <a:p>
            <a:pPr rtl="0"/>
            <a:endParaRPr lang="pl-PL" noProof="0"/>
          </a:p>
        </p:txBody>
      </p:sp>
      <p:sp>
        <p:nvSpPr>
          <p:cNvPr id="5" name="Numer slajdu — symbol zastępczy 4"/>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
        <p:nvSpPr>
          <p:cNvPr id="7" name="Prostokąt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ytuł 1"/>
          <p:cNvSpPr>
            <a:spLocks noGrp="1"/>
          </p:cNvSpPr>
          <p:nvPr>
            <p:ph type="title" hasCustomPrompt="1"/>
          </p:nvPr>
        </p:nvSpPr>
        <p:spPr>
          <a:xfrm>
            <a:off x="575894" y="729658"/>
            <a:ext cx="11029616" cy="988332"/>
          </a:xfrm>
        </p:spPr>
        <p:txBody>
          <a:bodyPr rtlCol="0"/>
          <a:lstStyle/>
          <a:p>
            <a:pPr rtl="0"/>
            <a:r>
              <a:rPr lang="pl-PL" noProof="0"/>
              <a:t>Kliknij, aby edytować styl wzorca tytułu</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3A7AA28A-7F9D-4B73-B076-B2DBC9F638DC}" type="datetime1">
              <a:rPr lang="pl-PL" noProof="0" smtClean="0"/>
              <a:t>23.10.2020</a:t>
            </a:fld>
            <a:endParaRPr lang="pl-PL" noProof="0"/>
          </a:p>
        </p:txBody>
      </p:sp>
      <p:sp>
        <p:nvSpPr>
          <p:cNvPr id="3" name="Stopka — symbol zastępczy 2"/>
          <p:cNvSpPr>
            <a:spLocks noGrp="1"/>
          </p:cNvSpPr>
          <p:nvPr>
            <p:ph type="ftr" sz="quarter" idx="11"/>
          </p:nvPr>
        </p:nvSpPr>
        <p:spPr/>
        <p:txBody>
          <a:bodyPr rtlCol="0"/>
          <a:lstStyle/>
          <a:p>
            <a:pPr rtl="0"/>
            <a:endParaRPr lang="pl-PL" noProof="0"/>
          </a:p>
        </p:txBody>
      </p:sp>
      <p:sp>
        <p:nvSpPr>
          <p:cNvPr id="4" name="Numer slajdu — symbol zastępczy 3"/>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9" name="Prostokąt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pl-PL" noProof="0"/>
              <a:t>Kliknij, aby edytować styl wzorca tytułu</a:t>
            </a:r>
          </a:p>
        </p:txBody>
      </p:sp>
      <p:sp>
        <p:nvSpPr>
          <p:cNvPr id="3" name="Zawartość — symbol zastępczy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Tekst — symbol zastępczy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Edytuj style wzorca tekstu</a:t>
            </a:r>
          </a:p>
        </p:txBody>
      </p:sp>
      <p:sp>
        <p:nvSpPr>
          <p:cNvPr id="5" name="Data — symbol zastępczy 4"/>
          <p:cNvSpPr>
            <a:spLocks noGrp="1"/>
          </p:cNvSpPr>
          <p:nvPr>
            <p:ph type="dt" sz="half" idx="10"/>
          </p:nvPr>
        </p:nvSpPr>
        <p:spPr/>
        <p:txBody>
          <a:bodyPr rtlCol="0"/>
          <a:lstStyle>
            <a:lvl1pPr>
              <a:defRPr>
                <a:solidFill>
                  <a:schemeClr val="accent1">
                    <a:lumMod val="75000"/>
                    <a:lumOff val="25000"/>
                  </a:schemeClr>
                </a:solidFill>
              </a:defRPr>
            </a:lvl1pPr>
          </a:lstStyle>
          <a:p>
            <a:pPr rtl="0"/>
            <a:fld id="{F2990477-49FA-4331-BA46-5873ADBBABF0}" type="datetime1">
              <a:rPr lang="pl-PL" noProof="0" smtClean="0"/>
              <a:t>23.10.2020</a:t>
            </a:fld>
            <a:endParaRPr lang="pl-PL" noProof="0"/>
          </a:p>
        </p:txBody>
      </p:sp>
      <p:sp>
        <p:nvSpPr>
          <p:cNvPr id="6" name="Stopka — symbol zastępczy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pl-PL" noProof="0"/>
          </a:p>
        </p:txBody>
      </p:sp>
      <p:sp>
        <p:nvSpPr>
          <p:cNvPr id="7" name="Numer slajdu — symbol zastępczy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pl-PL" noProof="0"/>
              <a:t>Kliknij, aby edytować styl wzorca tytułu</a:t>
            </a:r>
          </a:p>
        </p:txBody>
      </p:sp>
      <p:sp>
        <p:nvSpPr>
          <p:cNvPr id="3" name="Obraz — symbol zastępczy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l-PL" noProof="0"/>
              <a:t>Kliknij ikonę, aby dodać obraz</a:t>
            </a:r>
          </a:p>
        </p:txBody>
      </p:sp>
      <p:sp>
        <p:nvSpPr>
          <p:cNvPr id="4" name="Tekst — symbol zastępczy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Edytuj style wzorca tekstu</a:t>
            </a:r>
          </a:p>
        </p:txBody>
      </p:sp>
      <p:sp>
        <p:nvSpPr>
          <p:cNvPr id="5" name="Data — symbol zastępczy 4"/>
          <p:cNvSpPr>
            <a:spLocks noGrp="1"/>
          </p:cNvSpPr>
          <p:nvPr>
            <p:ph type="dt" sz="half" idx="10"/>
          </p:nvPr>
        </p:nvSpPr>
        <p:spPr/>
        <p:txBody>
          <a:bodyPr rtlCol="0"/>
          <a:lstStyle/>
          <a:p>
            <a:pPr rtl="0"/>
            <a:fld id="{200952DF-BBE3-48A0-BDD6-27577296DD9C}" type="datetime1">
              <a:rPr lang="pl-PL" noProof="0" smtClean="0"/>
              <a:t>23.10.2020</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ytuł — symbol zastępczy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l-PL" noProof="0"/>
              <a:t>Kliknij, aby edytować styl wzorca tytułu</a:t>
            </a:r>
          </a:p>
        </p:txBody>
      </p:sp>
      <p:sp>
        <p:nvSpPr>
          <p:cNvPr id="3" name="Tekst — symbol zastępczy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2AE431D8-97D6-4822-A3C3-0BE218E305E6}" type="datetime1">
              <a:rPr lang="pl-PL" noProof="0" smtClean="0"/>
              <a:t>23.10.2020</a:t>
            </a:fld>
            <a:endParaRPr lang="pl-PL" noProof="0"/>
          </a:p>
        </p:txBody>
      </p:sp>
      <p:sp>
        <p:nvSpPr>
          <p:cNvPr id="5" name="Stopka — symbol zastępczy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pl-PL" noProof="0"/>
          </a:p>
        </p:txBody>
      </p:sp>
      <p:sp>
        <p:nvSpPr>
          <p:cNvPr id="6" name="Numer slajdu — symbol zastępczy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pl-PL" noProof="0" smtClean="0"/>
              <a:pPr/>
              <a:t>‹#›</a:t>
            </a:fld>
            <a:endParaRPr lang="pl-PL" noProof="0"/>
          </a:p>
        </p:txBody>
      </p:sp>
      <p:sp>
        <p:nvSpPr>
          <p:cNvPr id="9" name="Prostokąt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Prostokąt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Prostokąt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poradnikzdrowie.pl/diety-i-zywienie/diety/dieta-srodziemnomorska-smaczna-i-zdrowa-diet-dla-wszystkich-aa-cGBC-7WJP-r9nG.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oradnikzdrowie.pl/diety-i-zywienie/odchudzanie/dieta-sirtfood-odmladza-i-odchudza-na-czym-polega-dieta-bogata-aa-33z6-8H5X-oQCg.html"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oradnikzdrowie.pl/diety-i-zywienie/odchudzanie/dieta-koktajlowa-czyli-jak-schudnac-pijac-warzywne-koktajle-aa-pX9N-rSqN-t3vK.html"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oradnikzdrowie.pl/diety-i-zywienie/odchudzanie/dieta-blonnikowa-doktora-siegala-aa-EjPX-ZUNs-PBdn.html"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odzywianie.info.pl/diety-i-odchudzanie/artykuly/art,dieta-wielowarzywna-wytyczne-oraz-wady-i-zalety.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braz 6" descr="Obraz zawierający stół, komputer, pomieszczenie, zdjęcie&#10;&#10;Opis wygenerowany automatycznie">
            <a:extLst>
              <a:ext uri="{FF2B5EF4-FFF2-40B4-BE49-F238E27FC236}">
                <a16:creationId xmlns:a16="http://schemas.microsoft.com/office/drawing/2014/main" id="{3840F91C-EDD0-4D4E-A4AB-E6C77856C88C}"/>
              </a:ext>
            </a:extLst>
          </p:cNvPr>
          <p:cNvPicPr>
            <a:picLocks noChangeAspect="1"/>
          </p:cNvPicPr>
          <p:nvPr/>
        </p:nvPicPr>
        <p:blipFill rotWithShape="1">
          <a:blip r:embed="rId3"/>
          <a:srcRect r="9091" b="9091"/>
          <a:stretch/>
        </p:blipFill>
        <p:spPr>
          <a:xfrm>
            <a:off x="20" y="10"/>
            <a:ext cx="12191980" cy="6857990"/>
          </a:xfrm>
          <a:prstGeom prst="rect">
            <a:avLst/>
          </a:prstGeom>
        </p:spPr>
      </p:pic>
      <p:grpSp>
        <p:nvGrpSpPr>
          <p:cNvPr id="49" name="Group 48">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50" name="Rectangle 49">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C02C5318-1A1E-49D0-B2E2-A4B0FA9E8A40}"/>
              </a:ext>
            </a:extLst>
          </p:cNvPr>
          <p:cNvSpPr>
            <a:spLocks noGrp="1"/>
          </p:cNvSpPr>
          <p:nvPr>
            <p:ph type="ctrTitle"/>
          </p:nvPr>
        </p:nvSpPr>
        <p:spPr>
          <a:xfrm>
            <a:off x="584200" y="2142067"/>
            <a:ext cx="3412067" cy="2971801"/>
          </a:xfrm>
        </p:spPr>
        <p:txBody>
          <a:bodyPr rtlCol="0">
            <a:normAutofit/>
          </a:bodyPr>
          <a:lstStyle/>
          <a:p>
            <a:r>
              <a:rPr lang="pl-PL" b="1" i="1">
                <a:solidFill>
                  <a:srgbClr val="00B050"/>
                </a:solidFill>
                <a:latin typeface="Georgia"/>
              </a:rPr>
              <a:t>Rabbit </a:t>
            </a:r>
            <a:r>
              <a:rPr lang="pl-PL" b="1" i="1" err="1">
                <a:solidFill>
                  <a:srgbClr val="00B050"/>
                </a:solidFill>
                <a:latin typeface="Georgia"/>
              </a:rPr>
              <a:t>Health</a:t>
            </a:r>
            <a:endParaRPr lang="pl-PL" b="1" i="1">
              <a:solidFill>
                <a:srgbClr val="00B050"/>
              </a:solidFill>
              <a:latin typeface="Georgia"/>
            </a:endParaRPr>
          </a:p>
        </p:txBody>
      </p:sp>
      <p:sp>
        <p:nvSpPr>
          <p:cNvPr id="3" name="Podtytuł 2">
            <a:extLst>
              <a:ext uri="{FF2B5EF4-FFF2-40B4-BE49-F238E27FC236}">
                <a16:creationId xmlns:a16="http://schemas.microsoft.com/office/drawing/2014/main" id="{48B6CF59-4E5B-494D-A2F7-97ADD01E6497}"/>
              </a:ext>
            </a:extLst>
          </p:cNvPr>
          <p:cNvSpPr>
            <a:spLocks noGrp="1"/>
          </p:cNvSpPr>
          <p:nvPr>
            <p:ph type="subTitle" idx="1"/>
          </p:nvPr>
        </p:nvSpPr>
        <p:spPr>
          <a:xfrm>
            <a:off x="584200" y="5145513"/>
            <a:ext cx="3412067" cy="738820"/>
          </a:xfrm>
        </p:spPr>
        <p:txBody>
          <a:bodyPr rtlCol="0">
            <a:normAutofit/>
          </a:bodyPr>
          <a:lstStyle/>
          <a:p>
            <a:r>
              <a:rPr lang="pl-PL">
                <a:solidFill>
                  <a:srgbClr val="78E3F0"/>
                </a:solidFill>
                <a:latin typeface="Arial"/>
                <a:cs typeface="Arial"/>
              </a:rPr>
              <a:t>Jakub jagosz</a:t>
            </a:r>
            <a:endParaRPr lang="pl-PL">
              <a:solidFill>
                <a:srgbClr val="78E3F0"/>
              </a:solidFill>
            </a:endParaRPr>
          </a:p>
          <a:p>
            <a:r>
              <a:rPr lang="pl-PL">
                <a:solidFill>
                  <a:srgbClr val="78E3F0"/>
                </a:solidFill>
                <a:latin typeface="Arial"/>
                <a:cs typeface="Arial"/>
              </a:rPr>
              <a:t>Kamil Mędrala</a:t>
            </a:r>
          </a:p>
        </p:txBody>
      </p:sp>
      <p:pic>
        <p:nvPicPr>
          <p:cNvPr id="4" name="Obraz 4">
            <a:extLst>
              <a:ext uri="{FF2B5EF4-FFF2-40B4-BE49-F238E27FC236}">
                <a16:creationId xmlns:a16="http://schemas.microsoft.com/office/drawing/2014/main" id="{B1DF7621-94B9-4E02-A88A-CC4DABA89302}"/>
              </a:ext>
            </a:extLst>
          </p:cNvPr>
          <p:cNvPicPr>
            <a:picLocks noChangeAspect="1"/>
          </p:cNvPicPr>
          <p:nvPr/>
        </p:nvPicPr>
        <p:blipFill>
          <a:blip r:embed="rId4"/>
          <a:stretch>
            <a:fillRect/>
          </a:stretch>
        </p:blipFill>
        <p:spPr>
          <a:xfrm>
            <a:off x="802888" y="975784"/>
            <a:ext cx="2743200" cy="1802675"/>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żywność, stół, talerz, pomidor&#10;&#10;Opis wygenerowany automatycznie">
            <a:extLst>
              <a:ext uri="{FF2B5EF4-FFF2-40B4-BE49-F238E27FC236}">
                <a16:creationId xmlns:a16="http://schemas.microsoft.com/office/drawing/2014/main" id="{24CB0D15-D322-49AF-857F-1AEA65953CAA}"/>
              </a:ext>
            </a:extLst>
          </p:cNvPr>
          <p:cNvPicPr>
            <a:picLocks noChangeAspect="1"/>
          </p:cNvPicPr>
          <p:nvPr/>
        </p:nvPicPr>
        <p:blipFill rotWithShape="1">
          <a:blip r:embed="rId2"/>
          <a:srcRect t="6607" r="9091" b="16784"/>
          <a:stretch/>
        </p:blipFill>
        <p:spPr>
          <a:xfrm>
            <a:off x="20" y="10"/>
            <a:ext cx="12191980" cy="6857990"/>
          </a:xfrm>
          <a:prstGeom prst="rect">
            <a:avLst/>
          </a:prstGeom>
        </p:spPr>
      </p:pic>
      <p:grpSp>
        <p:nvGrpSpPr>
          <p:cNvPr id="13" name="Group 1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5A0CC5F1-5B52-4BF5-80BA-2BBA566C510A}"/>
              </a:ext>
            </a:extLst>
          </p:cNvPr>
          <p:cNvSpPr>
            <a:spLocks noGrp="1"/>
          </p:cNvSpPr>
          <p:nvPr>
            <p:ph type="title"/>
          </p:nvPr>
        </p:nvSpPr>
        <p:spPr>
          <a:xfrm>
            <a:off x="584200" y="1006956"/>
            <a:ext cx="3412067" cy="1372177"/>
          </a:xfrm>
        </p:spPr>
        <p:txBody>
          <a:bodyPr anchor="ctr">
            <a:normAutofit/>
          </a:bodyPr>
          <a:lstStyle/>
          <a:p>
            <a:r>
              <a:rPr lang="pl-PL" sz="2000" b="1" i="1">
                <a:solidFill>
                  <a:srgbClr val="FF0000"/>
                </a:solidFill>
                <a:latin typeface="Comic Sans MS"/>
                <a:ea typeface="+mj-lt"/>
                <a:cs typeface="+mj-lt"/>
              </a:rPr>
              <a:t>Dieta śródziemnomorska</a:t>
            </a:r>
            <a:endParaRPr lang="pl-PL" sz="2000" b="1">
              <a:solidFill>
                <a:srgbClr val="FFFFFF"/>
              </a:solidFill>
              <a:latin typeface="Comic Sans MS"/>
            </a:endParaRPr>
          </a:p>
        </p:txBody>
      </p:sp>
      <p:sp>
        <p:nvSpPr>
          <p:cNvPr id="8" name="Content Placeholder 7">
            <a:extLst>
              <a:ext uri="{FF2B5EF4-FFF2-40B4-BE49-F238E27FC236}">
                <a16:creationId xmlns:a16="http://schemas.microsoft.com/office/drawing/2014/main" id="{18BA1FE4-51FE-4C5C-BCD2-3CD67C81866B}"/>
              </a:ext>
            </a:extLst>
          </p:cNvPr>
          <p:cNvSpPr>
            <a:spLocks noGrp="1"/>
          </p:cNvSpPr>
          <p:nvPr>
            <p:ph idx="1"/>
          </p:nvPr>
        </p:nvSpPr>
        <p:spPr>
          <a:xfrm>
            <a:off x="581193" y="2438399"/>
            <a:ext cx="3415074" cy="3564467"/>
          </a:xfrm>
        </p:spPr>
        <p:txBody>
          <a:bodyPr>
            <a:normAutofit/>
          </a:bodyPr>
          <a:lstStyle/>
          <a:p>
            <a:pPr marL="305435" indent="-305435"/>
            <a:r>
              <a:rPr lang="en-US">
                <a:solidFill>
                  <a:srgbClr val="00B050"/>
                </a:solidFill>
                <a:ea typeface="+mn-lt"/>
                <a:cs typeface="+mn-lt"/>
              </a:rPr>
              <a:t>Spożywaj żywność z dużą zawartością zdrowych tłuszczów, na przykład: oliwa z oliwek, ryby,</a:t>
            </a:r>
            <a:endParaRPr lang="en-US">
              <a:solidFill>
                <a:srgbClr val="00B050"/>
              </a:solidFill>
            </a:endParaRPr>
          </a:p>
          <a:p>
            <a:pPr marL="305435" indent="-305435"/>
            <a:r>
              <a:rPr lang="en-US">
                <a:solidFill>
                  <a:srgbClr val="00B050"/>
                </a:solidFill>
                <a:ea typeface="+mn-lt"/>
                <a:cs typeface="+mn-lt"/>
              </a:rPr>
              <a:t>Ogranicz spożywanie drobiu, jajek i czerwonego mięsa.</a:t>
            </a:r>
          </a:p>
          <a:p>
            <a:pPr marL="0" indent="0">
              <a:buNone/>
            </a:pPr>
            <a:r>
              <a:rPr lang="en-US">
                <a:solidFill>
                  <a:srgbClr val="FFFF00"/>
                </a:solidFill>
                <a:ea typeface="+mn-lt"/>
                <a:cs typeface="+mn-lt"/>
              </a:rPr>
              <a:t>Więcej informacji na temat tego rozwiązania można znaleźć na: </a:t>
            </a:r>
            <a:r>
              <a:rPr lang="en-US" dirty="0">
                <a:solidFill>
                  <a:srgbClr val="FFFF00"/>
                </a:solidFill>
                <a:ea typeface="+mn-lt"/>
                <a:cs typeface="+mn-lt"/>
                <a:hlinkClick r:id="rId3"/>
              </a:rPr>
              <a:t>LINK</a:t>
            </a:r>
            <a:endParaRPr lang="en-US"/>
          </a:p>
          <a:p>
            <a:pPr marL="0" indent="0">
              <a:buNone/>
            </a:pPr>
            <a:endParaRPr lang="en-US" dirty="0">
              <a:solidFill>
                <a:srgbClr val="00B050"/>
              </a:solidFill>
            </a:endParaRPr>
          </a:p>
        </p:txBody>
      </p:sp>
    </p:spTree>
    <p:extLst>
      <p:ext uri="{BB962C8B-B14F-4D97-AF65-F5344CB8AC3E}">
        <p14:creationId xmlns:p14="http://schemas.microsoft.com/office/powerpoint/2010/main" val="21795458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żywność, owoce, stół, kontener&#10;&#10;Opis wygenerowany automatycznie">
            <a:extLst>
              <a:ext uri="{FF2B5EF4-FFF2-40B4-BE49-F238E27FC236}">
                <a16:creationId xmlns:a16="http://schemas.microsoft.com/office/drawing/2014/main" id="{06414A8F-0558-49EA-83E4-852AEBFD88BB}"/>
              </a:ext>
            </a:extLst>
          </p:cNvPr>
          <p:cNvPicPr>
            <a:picLocks noChangeAspect="1"/>
          </p:cNvPicPr>
          <p:nvPr/>
        </p:nvPicPr>
        <p:blipFill rotWithShape="1">
          <a:blip r:embed="rId2"/>
          <a:srcRect l="11134" t="9091" r="3614" b="1"/>
          <a:stretch/>
        </p:blipFill>
        <p:spPr>
          <a:xfrm>
            <a:off x="20" y="10"/>
            <a:ext cx="12191980" cy="6857990"/>
          </a:xfrm>
          <a:prstGeom prst="rect">
            <a:avLst/>
          </a:prstGeom>
        </p:spPr>
      </p:pic>
      <p:grpSp>
        <p:nvGrpSpPr>
          <p:cNvPr id="7" name="Group 1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0" name="Rectangle 1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85480717-D6F1-4410-A55A-AE9994AAEED0}"/>
              </a:ext>
            </a:extLst>
          </p:cNvPr>
          <p:cNvSpPr>
            <a:spLocks noGrp="1"/>
          </p:cNvSpPr>
          <p:nvPr>
            <p:ph type="title"/>
          </p:nvPr>
        </p:nvSpPr>
        <p:spPr>
          <a:xfrm>
            <a:off x="584200" y="1006956"/>
            <a:ext cx="3412067" cy="1372177"/>
          </a:xfrm>
        </p:spPr>
        <p:txBody>
          <a:bodyPr anchor="ctr">
            <a:normAutofit/>
          </a:bodyPr>
          <a:lstStyle/>
          <a:p>
            <a:r>
              <a:rPr lang="pl-PL" b="1" i="1">
                <a:solidFill>
                  <a:srgbClr val="FF0000"/>
                </a:solidFill>
                <a:latin typeface="Comic Sans MS"/>
                <a:ea typeface="+mj-lt"/>
                <a:cs typeface="+mj-lt"/>
              </a:rPr>
              <a:t>Dieta sirtfood </a:t>
            </a:r>
            <a:endParaRPr lang="pl-PL">
              <a:latin typeface="Comic Sans MS"/>
            </a:endParaRPr>
          </a:p>
        </p:txBody>
      </p:sp>
      <p:sp>
        <p:nvSpPr>
          <p:cNvPr id="8" name="Content Placeholder 7">
            <a:extLst>
              <a:ext uri="{FF2B5EF4-FFF2-40B4-BE49-F238E27FC236}">
                <a16:creationId xmlns:a16="http://schemas.microsoft.com/office/drawing/2014/main" id="{AB3F0C67-815A-44D6-819E-109F970B6597}"/>
              </a:ext>
            </a:extLst>
          </p:cNvPr>
          <p:cNvSpPr>
            <a:spLocks noGrp="1"/>
          </p:cNvSpPr>
          <p:nvPr>
            <p:ph idx="1"/>
          </p:nvPr>
        </p:nvSpPr>
        <p:spPr>
          <a:xfrm>
            <a:off x="581193" y="2438399"/>
            <a:ext cx="3415074" cy="3625080"/>
          </a:xfrm>
        </p:spPr>
        <p:txBody>
          <a:bodyPr>
            <a:normAutofit lnSpcReduction="10000"/>
          </a:bodyPr>
          <a:lstStyle/>
          <a:p>
            <a:pPr marL="305435" indent="-305435"/>
            <a:r>
              <a:rPr lang="en-US">
                <a:solidFill>
                  <a:srgbClr val="00B050"/>
                </a:solidFill>
                <a:ea typeface="+mn-lt"/>
                <a:cs typeface="+mn-lt"/>
              </a:rPr>
              <a:t>Według autorów diety jej kluczową zasadą nie jest to, czego należy się pozbyć z jadłospisu a to, jakie produkty do niego dołączyć. Podstawą diety sirtfood są warzywa, owoce, przyprawy i orzechy bogate w polifenole,</a:t>
            </a:r>
            <a:endParaRPr lang="en-US">
              <a:solidFill>
                <a:srgbClr val="00B050"/>
              </a:solidFill>
            </a:endParaRPr>
          </a:p>
          <a:p>
            <a:pPr marL="305435" indent="-305435"/>
            <a:r>
              <a:rPr lang="en-US">
                <a:solidFill>
                  <a:srgbClr val="00B050"/>
                </a:solidFill>
                <a:ea typeface="+mn-lt"/>
                <a:cs typeface="+mn-lt"/>
              </a:rPr>
              <a:t>Trwa 15 dni i składa się z 3 etapów.</a:t>
            </a:r>
          </a:p>
          <a:p>
            <a:pPr marL="0" indent="0">
              <a:buNone/>
            </a:pPr>
            <a:r>
              <a:rPr lang="en-US">
                <a:solidFill>
                  <a:srgbClr val="FFFF00"/>
                </a:solidFill>
              </a:rPr>
              <a:t>Więcej informacji na temat tego rozwiązania można znaleźć na: </a:t>
            </a:r>
            <a:r>
              <a:rPr lang="en-US" dirty="0">
                <a:solidFill>
                  <a:srgbClr val="FFFF00"/>
                </a:solidFill>
                <a:hlinkClick r:id="rId3"/>
              </a:rPr>
              <a:t>LINK</a:t>
            </a:r>
            <a:endParaRPr lang="en-US"/>
          </a:p>
        </p:txBody>
      </p:sp>
    </p:spTree>
    <p:extLst>
      <p:ext uri="{BB962C8B-B14F-4D97-AF65-F5344CB8AC3E}">
        <p14:creationId xmlns:p14="http://schemas.microsoft.com/office/powerpoint/2010/main" val="273003243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stół, żywność, tort, kubek&#10;&#10;Opis wygenerowany automatycznie">
            <a:extLst>
              <a:ext uri="{FF2B5EF4-FFF2-40B4-BE49-F238E27FC236}">
                <a16:creationId xmlns:a16="http://schemas.microsoft.com/office/drawing/2014/main" id="{77BBCCD0-F9D6-4695-A8DA-00B8E7DA6FA4}"/>
              </a:ext>
            </a:extLst>
          </p:cNvPr>
          <p:cNvPicPr>
            <a:picLocks noChangeAspect="1"/>
          </p:cNvPicPr>
          <p:nvPr/>
        </p:nvPicPr>
        <p:blipFill rotWithShape="1">
          <a:blip r:embed="rId2"/>
          <a:srcRect l="9091" t="7984" b="15407"/>
          <a:stretch/>
        </p:blipFill>
        <p:spPr>
          <a:xfrm>
            <a:off x="20" y="10"/>
            <a:ext cx="12191980" cy="6857990"/>
          </a:xfrm>
          <a:prstGeom prst="rect">
            <a:avLst/>
          </a:prstGeom>
        </p:spPr>
      </p:pic>
      <p:grpSp>
        <p:nvGrpSpPr>
          <p:cNvPr id="13" name="Group 1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43E7604A-CB6C-4951-B553-EFDE2A48987C}"/>
              </a:ext>
            </a:extLst>
          </p:cNvPr>
          <p:cNvSpPr>
            <a:spLocks noGrp="1"/>
          </p:cNvSpPr>
          <p:nvPr>
            <p:ph type="title"/>
          </p:nvPr>
        </p:nvSpPr>
        <p:spPr>
          <a:xfrm>
            <a:off x="584200" y="1006956"/>
            <a:ext cx="3412067" cy="1372177"/>
          </a:xfrm>
        </p:spPr>
        <p:txBody>
          <a:bodyPr anchor="ctr">
            <a:normAutofit/>
          </a:bodyPr>
          <a:lstStyle/>
          <a:p>
            <a:r>
              <a:rPr lang="pl-PL" b="1" i="1" dirty="0">
                <a:solidFill>
                  <a:srgbClr val="FF0000"/>
                </a:solidFill>
                <a:latin typeface="Comic Sans MS"/>
              </a:rPr>
              <a:t>Dieta koktajlowa</a:t>
            </a:r>
          </a:p>
        </p:txBody>
      </p:sp>
      <p:sp>
        <p:nvSpPr>
          <p:cNvPr id="8" name="Content Placeholder 7">
            <a:extLst>
              <a:ext uri="{FF2B5EF4-FFF2-40B4-BE49-F238E27FC236}">
                <a16:creationId xmlns:a16="http://schemas.microsoft.com/office/drawing/2014/main" id="{18219902-D479-4C95-BDEF-004585A3CBFA}"/>
              </a:ext>
            </a:extLst>
          </p:cNvPr>
          <p:cNvSpPr>
            <a:spLocks noGrp="1"/>
          </p:cNvSpPr>
          <p:nvPr>
            <p:ph idx="1"/>
          </p:nvPr>
        </p:nvSpPr>
        <p:spPr>
          <a:xfrm>
            <a:off x="581193" y="2438399"/>
            <a:ext cx="3415074" cy="3564467"/>
          </a:xfrm>
        </p:spPr>
        <p:txBody>
          <a:bodyPr>
            <a:normAutofit fontScale="85000" lnSpcReduction="10000"/>
          </a:bodyPr>
          <a:lstStyle/>
          <a:p>
            <a:pPr marL="0" indent="0">
              <a:buNone/>
            </a:pPr>
            <a:r>
              <a:rPr lang="en-US" dirty="0" err="1">
                <a:solidFill>
                  <a:srgbClr val="00B050"/>
                </a:solidFill>
                <a:ea typeface="+mn-lt"/>
                <a:cs typeface="+mn-lt"/>
              </a:rPr>
              <a:t>Podczas</a:t>
            </a:r>
            <a:r>
              <a:rPr lang="en-US" dirty="0">
                <a:solidFill>
                  <a:srgbClr val="00B050"/>
                </a:solidFill>
                <a:ea typeface="+mn-lt"/>
                <a:cs typeface="+mn-lt"/>
              </a:rPr>
              <a:t> </a:t>
            </a:r>
            <a:r>
              <a:rPr lang="en-US" dirty="0" err="1">
                <a:solidFill>
                  <a:srgbClr val="00B050"/>
                </a:solidFill>
                <a:ea typeface="+mn-lt"/>
                <a:cs typeface="+mn-lt"/>
              </a:rPr>
              <a:t>trwania</a:t>
            </a:r>
            <a:r>
              <a:rPr lang="en-US" dirty="0">
                <a:solidFill>
                  <a:srgbClr val="00B050"/>
                </a:solidFill>
                <a:ea typeface="+mn-lt"/>
                <a:cs typeface="+mn-lt"/>
              </a:rPr>
              <a:t> </a:t>
            </a:r>
            <a:r>
              <a:rPr lang="en-US" dirty="0" err="1">
                <a:solidFill>
                  <a:srgbClr val="00B050"/>
                </a:solidFill>
                <a:ea typeface="+mn-lt"/>
                <a:cs typeface="+mn-lt"/>
              </a:rPr>
              <a:t>tej</a:t>
            </a:r>
            <a:r>
              <a:rPr lang="en-US" dirty="0">
                <a:solidFill>
                  <a:srgbClr val="00B050"/>
                </a:solidFill>
                <a:ea typeface="+mn-lt"/>
                <a:cs typeface="+mn-lt"/>
              </a:rPr>
              <a:t> </a:t>
            </a:r>
            <a:r>
              <a:rPr lang="en-US" dirty="0" err="1">
                <a:solidFill>
                  <a:srgbClr val="00B050"/>
                </a:solidFill>
                <a:ea typeface="+mn-lt"/>
                <a:cs typeface="+mn-lt"/>
              </a:rPr>
              <a:t>diety</a:t>
            </a:r>
            <a:r>
              <a:rPr lang="en-US" dirty="0">
                <a:solidFill>
                  <a:srgbClr val="00B050"/>
                </a:solidFill>
                <a:ea typeface="+mn-lt"/>
                <a:cs typeface="+mn-lt"/>
              </a:rPr>
              <a:t> </a:t>
            </a:r>
            <a:r>
              <a:rPr lang="en-US" dirty="0" err="1">
                <a:solidFill>
                  <a:srgbClr val="00B050"/>
                </a:solidFill>
                <a:ea typeface="+mn-lt"/>
                <a:cs typeface="+mn-lt"/>
              </a:rPr>
              <a:t>przestrzegaj</a:t>
            </a:r>
            <a:r>
              <a:rPr lang="en-US" dirty="0">
                <a:solidFill>
                  <a:srgbClr val="00B050"/>
                </a:solidFill>
                <a:ea typeface="+mn-lt"/>
                <a:cs typeface="+mn-lt"/>
              </a:rPr>
              <a:t> </a:t>
            </a:r>
            <a:r>
              <a:rPr lang="en-US" dirty="0" err="1">
                <a:solidFill>
                  <a:srgbClr val="00B050"/>
                </a:solidFill>
                <a:ea typeface="+mn-lt"/>
                <a:cs typeface="+mn-lt"/>
              </a:rPr>
              <a:t>następujących</a:t>
            </a:r>
            <a:r>
              <a:rPr lang="en-US" dirty="0">
                <a:solidFill>
                  <a:srgbClr val="00B050"/>
                </a:solidFill>
                <a:ea typeface="+mn-lt"/>
                <a:cs typeface="+mn-lt"/>
              </a:rPr>
              <a:t> </a:t>
            </a:r>
            <a:r>
              <a:rPr lang="en-US" dirty="0" err="1">
                <a:solidFill>
                  <a:srgbClr val="00B050"/>
                </a:solidFill>
                <a:ea typeface="+mn-lt"/>
                <a:cs typeface="+mn-lt"/>
              </a:rPr>
              <a:t>zasad</a:t>
            </a:r>
            <a:r>
              <a:rPr lang="en-US" dirty="0">
                <a:solidFill>
                  <a:srgbClr val="00B050"/>
                </a:solidFill>
                <a:ea typeface="+mn-lt"/>
                <a:cs typeface="+mn-lt"/>
              </a:rPr>
              <a:t>:</a:t>
            </a:r>
            <a:endParaRPr lang="pl-PL"/>
          </a:p>
          <a:p>
            <a:pPr marL="342900" indent="-342900">
              <a:buAutoNum type="alphaLcParenR"/>
            </a:pPr>
            <a:r>
              <a:rPr lang="en-US" dirty="0">
                <a:solidFill>
                  <a:srgbClr val="00B050"/>
                </a:solidFill>
                <a:ea typeface="+mn-lt"/>
                <a:cs typeface="+mn-lt"/>
              </a:rPr>
              <a:t>Do </a:t>
            </a:r>
            <a:r>
              <a:rPr lang="en-US" dirty="0" err="1">
                <a:solidFill>
                  <a:srgbClr val="00B050"/>
                </a:solidFill>
                <a:ea typeface="+mn-lt"/>
                <a:cs typeface="+mn-lt"/>
              </a:rPr>
              <a:t>surówek</a:t>
            </a:r>
            <a:r>
              <a:rPr lang="en-US" dirty="0">
                <a:solidFill>
                  <a:srgbClr val="00B050"/>
                </a:solidFill>
                <a:ea typeface="+mn-lt"/>
                <a:cs typeface="+mn-lt"/>
              </a:rPr>
              <a:t> </a:t>
            </a:r>
            <a:r>
              <a:rPr lang="en-US" dirty="0" err="1">
                <a:solidFill>
                  <a:srgbClr val="00B050"/>
                </a:solidFill>
                <a:ea typeface="+mn-lt"/>
                <a:cs typeface="+mn-lt"/>
              </a:rPr>
              <a:t>i</a:t>
            </a:r>
            <a:r>
              <a:rPr lang="en-US" dirty="0">
                <a:solidFill>
                  <a:srgbClr val="00B050"/>
                </a:solidFill>
                <a:ea typeface="+mn-lt"/>
                <a:cs typeface="+mn-lt"/>
              </a:rPr>
              <a:t> </a:t>
            </a:r>
            <a:r>
              <a:rPr lang="en-US" dirty="0" err="1">
                <a:solidFill>
                  <a:srgbClr val="00B050"/>
                </a:solidFill>
                <a:ea typeface="+mn-lt"/>
                <a:cs typeface="+mn-lt"/>
              </a:rPr>
              <a:t>warzywnych</a:t>
            </a:r>
            <a:r>
              <a:rPr lang="en-US" dirty="0">
                <a:solidFill>
                  <a:srgbClr val="00B050"/>
                </a:solidFill>
                <a:ea typeface="+mn-lt"/>
                <a:cs typeface="+mn-lt"/>
              </a:rPr>
              <a:t> </a:t>
            </a:r>
            <a:r>
              <a:rPr lang="en-US" dirty="0" err="1">
                <a:solidFill>
                  <a:srgbClr val="00B050"/>
                </a:solidFill>
                <a:ea typeface="+mn-lt"/>
                <a:cs typeface="+mn-lt"/>
              </a:rPr>
              <a:t>koktajli</a:t>
            </a:r>
            <a:r>
              <a:rPr lang="en-US" dirty="0">
                <a:solidFill>
                  <a:srgbClr val="00B050"/>
                </a:solidFill>
                <a:ea typeface="+mn-lt"/>
                <a:cs typeface="+mn-lt"/>
              </a:rPr>
              <a:t> </a:t>
            </a:r>
            <a:r>
              <a:rPr lang="en-US" dirty="0" err="1">
                <a:solidFill>
                  <a:srgbClr val="00B050"/>
                </a:solidFill>
                <a:ea typeface="+mn-lt"/>
                <a:cs typeface="+mn-lt"/>
              </a:rPr>
              <a:t>dodawaj</a:t>
            </a:r>
            <a:r>
              <a:rPr lang="en-US" dirty="0">
                <a:solidFill>
                  <a:srgbClr val="00B050"/>
                </a:solidFill>
                <a:ea typeface="+mn-lt"/>
                <a:cs typeface="+mn-lt"/>
              </a:rPr>
              <a:t> </a:t>
            </a:r>
            <a:r>
              <a:rPr lang="en-US" dirty="0" err="1">
                <a:solidFill>
                  <a:srgbClr val="00B050"/>
                </a:solidFill>
                <a:ea typeface="+mn-lt"/>
                <a:cs typeface="+mn-lt"/>
              </a:rPr>
              <a:t>oleje</a:t>
            </a:r>
            <a:r>
              <a:rPr lang="en-US" dirty="0">
                <a:solidFill>
                  <a:srgbClr val="00B050"/>
                </a:solidFill>
                <a:ea typeface="+mn-lt"/>
                <a:cs typeface="+mn-lt"/>
              </a:rPr>
              <a:t> </a:t>
            </a:r>
            <a:r>
              <a:rPr lang="en-US" dirty="0" err="1">
                <a:solidFill>
                  <a:srgbClr val="00B050"/>
                </a:solidFill>
                <a:ea typeface="+mn-lt"/>
                <a:cs typeface="+mn-lt"/>
              </a:rPr>
              <a:t>tłoczone</a:t>
            </a:r>
            <a:r>
              <a:rPr lang="en-US" dirty="0">
                <a:solidFill>
                  <a:srgbClr val="00B050"/>
                </a:solidFill>
                <a:ea typeface="+mn-lt"/>
                <a:cs typeface="+mn-lt"/>
              </a:rPr>
              <a:t> </a:t>
            </a:r>
            <a:r>
              <a:rPr lang="en-US" dirty="0" err="1">
                <a:solidFill>
                  <a:srgbClr val="00B050"/>
                </a:solidFill>
                <a:ea typeface="+mn-lt"/>
                <a:cs typeface="+mn-lt"/>
              </a:rPr>
              <a:t>na</a:t>
            </a:r>
            <a:r>
              <a:rPr lang="en-US" dirty="0">
                <a:solidFill>
                  <a:srgbClr val="00B050"/>
                </a:solidFill>
                <a:ea typeface="+mn-lt"/>
                <a:cs typeface="+mn-lt"/>
              </a:rPr>
              <a:t> </a:t>
            </a:r>
            <a:r>
              <a:rPr lang="en-US" dirty="0" err="1">
                <a:solidFill>
                  <a:srgbClr val="00B050"/>
                </a:solidFill>
                <a:ea typeface="+mn-lt"/>
                <a:cs typeface="+mn-lt"/>
              </a:rPr>
              <a:t>zimno</a:t>
            </a:r>
            <a:r>
              <a:rPr lang="en-US" dirty="0">
                <a:solidFill>
                  <a:srgbClr val="00B050"/>
                </a:solidFill>
                <a:ea typeface="+mn-lt"/>
                <a:cs typeface="+mn-lt"/>
              </a:rPr>
              <a:t>, </a:t>
            </a:r>
            <a:r>
              <a:rPr lang="en-US" dirty="0" err="1">
                <a:solidFill>
                  <a:srgbClr val="00B050"/>
                </a:solidFill>
                <a:ea typeface="+mn-lt"/>
                <a:cs typeface="+mn-lt"/>
              </a:rPr>
              <a:t>na</a:t>
            </a:r>
            <a:r>
              <a:rPr lang="en-US" dirty="0">
                <a:solidFill>
                  <a:srgbClr val="00B050"/>
                </a:solidFill>
                <a:ea typeface="+mn-lt"/>
                <a:cs typeface="+mn-lt"/>
              </a:rPr>
              <a:t> </a:t>
            </a:r>
            <a:r>
              <a:rPr lang="en-US" dirty="0" err="1">
                <a:solidFill>
                  <a:srgbClr val="00B050"/>
                </a:solidFill>
                <a:ea typeface="+mn-lt"/>
                <a:cs typeface="+mn-lt"/>
              </a:rPr>
              <a:t>przykład</a:t>
            </a:r>
            <a:r>
              <a:rPr lang="en-US" dirty="0">
                <a:solidFill>
                  <a:srgbClr val="00B050"/>
                </a:solidFill>
                <a:ea typeface="+mn-lt"/>
                <a:cs typeface="+mn-lt"/>
              </a:rPr>
              <a:t> </a:t>
            </a:r>
            <a:r>
              <a:rPr lang="en-US" dirty="0" err="1">
                <a:solidFill>
                  <a:srgbClr val="00B050"/>
                </a:solidFill>
                <a:ea typeface="+mn-lt"/>
                <a:cs typeface="+mn-lt"/>
              </a:rPr>
              <a:t>rzepakowy</a:t>
            </a:r>
            <a:r>
              <a:rPr lang="en-US" dirty="0">
                <a:solidFill>
                  <a:srgbClr val="00B050"/>
                </a:solidFill>
                <a:ea typeface="+mn-lt"/>
                <a:cs typeface="+mn-lt"/>
              </a:rPr>
              <a:t>, </a:t>
            </a:r>
            <a:r>
              <a:rPr lang="en-US" dirty="0" err="1">
                <a:solidFill>
                  <a:srgbClr val="00B050"/>
                </a:solidFill>
                <a:ea typeface="+mn-lt"/>
                <a:cs typeface="+mn-lt"/>
              </a:rPr>
              <a:t>lniany</a:t>
            </a:r>
            <a:r>
              <a:rPr lang="en-US" dirty="0">
                <a:solidFill>
                  <a:srgbClr val="00B050"/>
                </a:solidFill>
                <a:ea typeface="+mn-lt"/>
                <a:cs typeface="+mn-lt"/>
              </a:rPr>
              <a:t>. </a:t>
            </a:r>
            <a:r>
              <a:rPr lang="en-US" dirty="0" err="1">
                <a:solidFill>
                  <a:srgbClr val="00B050"/>
                </a:solidFill>
                <a:ea typeface="+mn-lt"/>
                <a:cs typeface="+mn-lt"/>
              </a:rPr>
              <a:t>Zawarte</a:t>
            </a:r>
            <a:r>
              <a:rPr lang="en-US" dirty="0">
                <a:solidFill>
                  <a:srgbClr val="00B050"/>
                </a:solidFill>
                <a:ea typeface="+mn-lt"/>
                <a:cs typeface="+mn-lt"/>
              </a:rPr>
              <a:t> w </a:t>
            </a:r>
            <a:r>
              <a:rPr lang="en-US" dirty="0" err="1">
                <a:solidFill>
                  <a:srgbClr val="00B050"/>
                </a:solidFill>
                <a:ea typeface="+mn-lt"/>
                <a:cs typeface="+mn-lt"/>
              </a:rPr>
              <a:t>nich</a:t>
            </a:r>
            <a:r>
              <a:rPr lang="en-US" dirty="0">
                <a:solidFill>
                  <a:srgbClr val="00B050"/>
                </a:solidFill>
                <a:ea typeface="+mn-lt"/>
                <a:cs typeface="+mn-lt"/>
              </a:rPr>
              <a:t> </a:t>
            </a:r>
            <a:r>
              <a:rPr lang="en-US" dirty="0" err="1">
                <a:solidFill>
                  <a:srgbClr val="00B050"/>
                </a:solidFill>
                <a:ea typeface="+mn-lt"/>
                <a:cs typeface="+mn-lt"/>
              </a:rPr>
              <a:t>kwasy</a:t>
            </a:r>
            <a:r>
              <a:rPr lang="en-US" dirty="0">
                <a:solidFill>
                  <a:srgbClr val="00B050"/>
                </a:solidFill>
                <a:ea typeface="+mn-lt"/>
                <a:cs typeface="+mn-lt"/>
              </a:rPr>
              <a:t> Omega-3 </a:t>
            </a:r>
            <a:r>
              <a:rPr lang="en-US" dirty="0" err="1">
                <a:solidFill>
                  <a:srgbClr val="00B050"/>
                </a:solidFill>
                <a:ea typeface="+mn-lt"/>
                <a:cs typeface="+mn-lt"/>
              </a:rPr>
              <a:t>doskonale</a:t>
            </a:r>
            <a:r>
              <a:rPr lang="en-US" dirty="0">
                <a:solidFill>
                  <a:srgbClr val="00B050"/>
                </a:solidFill>
                <a:ea typeface="+mn-lt"/>
                <a:cs typeface="+mn-lt"/>
              </a:rPr>
              <a:t> </a:t>
            </a:r>
            <a:r>
              <a:rPr lang="en-US" dirty="0" err="1">
                <a:solidFill>
                  <a:srgbClr val="00B050"/>
                </a:solidFill>
                <a:ea typeface="+mn-lt"/>
                <a:cs typeface="+mn-lt"/>
              </a:rPr>
              <a:t>unieszkodliwiają</a:t>
            </a:r>
            <a:r>
              <a:rPr lang="en-US" dirty="0">
                <a:solidFill>
                  <a:srgbClr val="00B050"/>
                </a:solidFill>
                <a:ea typeface="+mn-lt"/>
                <a:cs typeface="+mn-lt"/>
              </a:rPr>
              <a:t> </a:t>
            </a:r>
            <a:r>
              <a:rPr lang="en-US" dirty="0" err="1">
                <a:solidFill>
                  <a:srgbClr val="00B050"/>
                </a:solidFill>
                <a:ea typeface="+mn-lt"/>
                <a:cs typeface="+mn-lt"/>
              </a:rPr>
              <a:t>toksyny</a:t>
            </a:r>
            <a:r>
              <a:rPr lang="en-US" dirty="0">
                <a:solidFill>
                  <a:srgbClr val="00B050"/>
                </a:solidFill>
                <a:ea typeface="+mn-lt"/>
                <a:cs typeface="+mn-lt"/>
              </a:rPr>
              <a:t> </a:t>
            </a:r>
            <a:r>
              <a:rPr lang="en-US" dirty="0" err="1">
                <a:solidFill>
                  <a:srgbClr val="00B050"/>
                </a:solidFill>
                <a:ea typeface="+mn-lt"/>
                <a:cs typeface="+mn-lt"/>
              </a:rPr>
              <a:t>i</a:t>
            </a:r>
            <a:r>
              <a:rPr lang="en-US" dirty="0">
                <a:solidFill>
                  <a:srgbClr val="00B050"/>
                </a:solidFill>
                <a:ea typeface="+mn-lt"/>
                <a:cs typeface="+mn-lt"/>
              </a:rPr>
              <a:t> </a:t>
            </a:r>
            <a:r>
              <a:rPr lang="en-US" dirty="0" err="1">
                <a:solidFill>
                  <a:srgbClr val="00B050"/>
                </a:solidFill>
                <a:ea typeface="+mn-lt"/>
                <a:cs typeface="+mn-lt"/>
              </a:rPr>
              <a:t>oczyszczają</a:t>
            </a:r>
            <a:r>
              <a:rPr lang="en-US" dirty="0">
                <a:solidFill>
                  <a:srgbClr val="00B050"/>
                </a:solidFill>
                <a:ea typeface="+mn-lt"/>
                <a:cs typeface="+mn-lt"/>
              </a:rPr>
              <a:t> </a:t>
            </a:r>
            <a:r>
              <a:rPr lang="en-US" dirty="0" err="1">
                <a:solidFill>
                  <a:srgbClr val="00B050"/>
                </a:solidFill>
                <a:ea typeface="+mn-lt"/>
                <a:cs typeface="+mn-lt"/>
              </a:rPr>
              <a:t>naczynia</a:t>
            </a:r>
            <a:r>
              <a:rPr lang="en-US" dirty="0">
                <a:solidFill>
                  <a:srgbClr val="00B050"/>
                </a:solidFill>
                <a:ea typeface="+mn-lt"/>
                <a:cs typeface="+mn-lt"/>
              </a:rPr>
              <a:t> </a:t>
            </a:r>
            <a:r>
              <a:rPr lang="en-US" dirty="0" err="1">
                <a:solidFill>
                  <a:srgbClr val="00B050"/>
                </a:solidFill>
                <a:ea typeface="+mn-lt"/>
                <a:cs typeface="+mn-lt"/>
              </a:rPr>
              <a:t>krwionośne</a:t>
            </a:r>
            <a:r>
              <a:rPr lang="en-US" dirty="0">
                <a:solidFill>
                  <a:srgbClr val="00B050"/>
                </a:solidFill>
                <a:ea typeface="+mn-lt"/>
                <a:cs typeface="+mn-lt"/>
              </a:rPr>
              <a:t>,</a:t>
            </a:r>
            <a:endParaRPr lang="en-US">
              <a:solidFill>
                <a:srgbClr val="00B050"/>
              </a:solidFill>
            </a:endParaRPr>
          </a:p>
          <a:p>
            <a:pPr marL="342900" indent="-342900">
              <a:buAutoNum type="alphaLcParenR"/>
            </a:pPr>
            <a:r>
              <a:rPr lang="en-US" dirty="0" err="1">
                <a:solidFill>
                  <a:srgbClr val="00B050"/>
                </a:solidFill>
                <a:ea typeface="+mn-lt"/>
                <a:cs typeface="+mn-lt"/>
              </a:rPr>
              <a:t>Przed</a:t>
            </a:r>
            <a:r>
              <a:rPr lang="en-US" dirty="0">
                <a:solidFill>
                  <a:srgbClr val="00B050"/>
                </a:solidFill>
                <a:ea typeface="+mn-lt"/>
                <a:cs typeface="+mn-lt"/>
              </a:rPr>
              <a:t> </a:t>
            </a:r>
            <a:r>
              <a:rPr lang="en-US" dirty="0" err="1">
                <a:solidFill>
                  <a:srgbClr val="00B050"/>
                </a:solidFill>
                <a:ea typeface="+mn-lt"/>
                <a:cs typeface="+mn-lt"/>
              </a:rPr>
              <a:t>każdym</a:t>
            </a:r>
            <a:r>
              <a:rPr lang="en-US" dirty="0">
                <a:solidFill>
                  <a:srgbClr val="00B050"/>
                </a:solidFill>
                <a:ea typeface="+mn-lt"/>
                <a:cs typeface="+mn-lt"/>
              </a:rPr>
              <a:t> </a:t>
            </a:r>
            <a:r>
              <a:rPr lang="en-US" dirty="0" err="1">
                <a:solidFill>
                  <a:srgbClr val="00B050"/>
                </a:solidFill>
                <a:ea typeface="+mn-lt"/>
                <a:cs typeface="+mn-lt"/>
              </a:rPr>
              <a:t>posiłkiem</a:t>
            </a:r>
            <a:r>
              <a:rPr lang="en-US" dirty="0">
                <a:solidFill>
                  <a:srgbClr val="00B050"/>
                </a:solidFill>
                <a:ea typeface="+mn-lt"/>
                <a:cs typeface="+mn-lt"/>
              </a:rPr>
              <a:t> </a:t>
            </a:r>
            <a:r>
              <a:rPr lang="en-US" dirty="0" err="1">
                <a:solidFill>
                  <a:srgbClr val="00B050"/>
                </a:solidFill>
                <a:ea typeface="+mn-lt"/>
                <a:cs typeface="+mn-lt"/>
              </a:rPr>
              <a:t>pij</a:t>
            </a:r>
            <a:r>
              <a:rPr lang="en-US" dirty="0">
                <a:solidFill>
                  <a:srgbClr val="00B050"/>
                </a:solidFill>
                <a:ea typeface="+mn-lt"/>
                <a:cs typeface="+mn-lt"/>
              </a:rPr>
              <a:t> </a:t>
            </a:r>
            <a:r>
              <a:rPr lang="en-US" dirty="0" err="1">
                <a:solidFill>
                  <a:srgbClr val="00B050"/>
                </a:solidFill>
                <a:ea typeface="+mn-lt"/>
                <a:cs typeface="+mn-lt"/>
              </a:rPr>
              <a:t>szklankę</a:t>
            </a:r>
            <a:r>
              <a:rPr lang="en-US" dirty="0">
                <a:solidFill>
                  <a:srgbClr val="00B050"/>
                </a:solidFill>
                <a:ea typeface="+mn-lt"/>
                <a:cs typeface="+mn-lt"/>
              </a:rPr>
              <a:t> </a:t>
            </a:r>
            <a:r>
              <a:rPr lang="en-US" dirty="0" err="1">
                <a:solidFill>
                  <a:srgbClr val="00B050"/>
                </a:solidFill>
                <a:ea typeface="+mn-lt"/>
                <a:cs typeface="+mn-lt"/>
              </a:rPr>
              <a:t>koktajlu</a:t>
            </a:r>
            <a:r>
              <a:rPr lang="en-US" dirty="0">
                <a:solidFill>
                  <a:srgbClr val="00B050"/>
                </a:solidFill>
                <a:ea typeface="+mn-lt"/>
                <a:cs typeface="+mn-lt"/>
              </a:rPr>
              <a:t>. </a:t>
            </a:r>
            <a:r>
              <a:rPr lang="en-US" dirty="0" err="1">
                <a:solidFill>
                  <a:srgbClr val="00B050"/>
                </a:solidFill>
                <a:ea typeface="+mn-lt"/>
                <a:cs typeface="+mn-lt"/>
              </a:rPr>
              <a:t>Przygotowuje</a:t>
            </a:r>
            <a:r>
              <a:rPr lang="en-US" dirty="0">
                <a:solidFill>
                  <a:srgbClr val="00B050"/>
                </a:solidFill>
                <a:ea typeface="+mn-lt"/>
                <a:cs typeface="+mn-lt"/>
              </a:rPr>
              <a:t> </a:t>
            </a:r>
            <a:r>
              <a:rPr lang="en-US" dirty="0" err="1">
                <a:solidFill>
                  <a:srgbClr val="00B050"/>
                </a:solidFill>
                <a:ea typeface="+mn-lt"/>
                <a:cs typeface="+mn-lt"/>
              </a:rPr>
              <a:t>się</a:t>
            </a:r>
            <a:r>
              <a:rPr lang="en-US" dirty="0">
                <a:solidFill>
                  <a:srgbClr val="00B050"/>
                </a:solidFill>
                <a:ea typeface="+mn-lt"/>
                <a:cs typeface="+mn-lt"/>
              </a:rPr>
              <a:t> go </a:t>
            </a:r>
            <a:r>
              <a:rPr lang="en-US" dirty="0" err="1">
                <a:solidFill>
                  <a:srgbClr val="00B050"/>
                </a:solidFill>
                <a:ea typeface="+mn-lt"/>
                <a:cs typeface="+mn-lt"/>
              </a:rPr>
              <a:t>codziennie</a:t>
            </a:r>
            <a:r>
              <a:rPr lang="en-US" dirty="0">
                <a:solidFill>
                  <a:srgbClr val="00B050"/>
                </a:solidFill>
                <a:ea typeface="+mn-lt"/>
                <a:cs typeface="+mn-lt"/>
              </a:rPr>
              <a:t> </a:t>
            </a:r>
            <a:r>
              <a:rPr lang="en-US" dirty="0" err="1">
                <a:solidFill>
                  <a:srgbClr val="00B050"/>
                </a:solidFill>
                <a:ea typeface="+mn-lt"/>
                <a:cs typeface="+mn-lt"/>
              </a:rPr>
              <a:t>rano</a:t>
            </a:r>
            <a:r>
              <a:rPr lang="en-US" dirty="0">
                <a:solidFill>
                  <a:srgbClr val="00B050"/>
                </a:solidFill>
                <a:ea typeface="+mn-lt"/>
                <a:cs typeface="+mn-lt"/>
              </a:rPr>
              <a:t> </a:t>
            </a:r>
            <a:r>
              <a:rPr lang="en-US" dirty="0" err="1">
                <a:solidFill>
                  <a:srgbClr val="00B050"/>
                </a:solidFill>
                <a:ea typeface="+mn-lt"/>
                <a:cs typeface="+mn-lt"/>
              </a:rPr>
              <a:t>i</a:t>
            </a:r>
            <a:r>
              <a:rPr lang="en-US" dirty="0">
                <a:solidFill>
                  <a:srgbClr val="00B050"/>
                </a:solidFill>
                <a:ea typeface="+mn-lt"/>
                <a:cs typeface="+mn-lt"/>
              </a:rPr>
              <a:t> </a:t>
            </a:r>
            <a:r>
              <a:rPr lang="en-US" dirty="0" err="1">
                <a:solidFill>
                  <a:srgbClr val="00B050"/>
                </a:solidFill>
                <a:ea typeface="+mn-lt"/>
                <a:cs typeface="+mn-lt"/>
              </a:rPr>
              <a:t>dzieli</a:t>
            </a:r>
            <a:r>
              <a:rPr lang="en-US" dirty="0">
                <a:solidFill>
                  <a:srgbClr val="00B050"/>
                </a:solidFill>
                <a:ea typeface="+mn-lt"/>
                <a:cs typeface="+mn-lt"/>
              </a:rPr>
              <a:t> </a:t>
            </a:r>
            <a:r>
              <a:rPr lang="en-US" dirty="0" err="1">
                <a:solidFill>
                  <a:srgbClr val="00B050"/>
                </a:solidFill>
                <a:ea typeface="+mn-lt"/>
                <a:cs typeface="+mn-lt"/>
              </a:rPr>
              <a:t>na</a:t>
            </a:r>
            <a:r>
              <a:rPr lang="en-US" dirty="0">
                <a:solidFill>
                  <a:srgbClr val="00B050"/>
                </a:solidFill>
                <a:ea typeface="+mn-lt"/>
                <a:cs typeface="+mn-lt"/>
              </a:rPr>
              <a:t> </a:t>
            </a:r>
            <a:r>
              <a:rPr lang="en-US" dirty="0" err="1">
                <a:solidFill>
                  <a:srgbClr val="00B050"/>
                </a:solidFill>
                <a:ea typeface="+mn-lt"/>
                <a:cs typeface="+mn-lt"/>
              </a:rPr>
              <a:t>porcje</a:t>
            </a:r>
            <a:r>
              <a:rPr lang="en-US" dirty="0">
                <a:solidFill>
                  <a:srgbClr val="00B050"/>
                </a:solidFill>
                <a:ea typeface="+mn-lt"/>
                <a:cs typeface="+mn-lt"/>
              </a:rPr>
              <a:t>.</a:t>
            </a:r>
          </a:p>
          <a:p>
            <a:pPr marL="0" indent="0">
              <a:buNone/>
            </a:pPr>
            <a:r>
              <a:rPr lang="en-US" dirty="0" err="1">
                <a:solidFill>
                  <a:srgbClr val="FFFF00"/>
                </a:solidFill>
                <a:ea typeface="+mn-lt"/>
                <a:cs typeface="+mn-lt"/>
              </a:rPr>
              <a:t>Więcej</a:t>
            </a:r>
            <a:r>
              <a:rPr lang="en-US" dirty="0">
                <a:solidFill>
                  <a:srgbClr val="FFFF00"/>
                </a:solidFill>
                <a:ea typeface="+mn-lt"/>
                <a:cs typeface="+mn-lt"/>
              </a:rPr>
              <a:t> </a:t>
            </a:r>
            <a:r>
              <a:rPr lang="en-US" dirty="0" err="1">
                <a:solidFill>
                  <a:srgbClr val="FFFF00"/>
                </a:solidFill>
                <a:ea typeface="+mn-lt"/>
                <a:cs typeface="+mn-lt"/>
              </a:rPr>
              <a:t>informacji</a:t>
            </a:r>
            <a:r>
              <a:rPr lang="en-US" dirty="0">
                <a:solidFill>
                  <a:srgbClr val="FFFF00"/>
                </a:solidFill>
                <a:ea typeface="+mn-lt"/>
                <a:cs typeface="+mn-lt"/>
              </a:rPr>
              <a:t> </a:t>
            </a:r>
            <a:r>
              <a:rPr lang="en-US" dirty="0" err="1">
                <a:solidFill>
                  <a:srgbClr val="FFFF00"/>
                </a:solidFill>
                <a:ea typeface="+mn-lt"/>
                <a:cs typeface="+mn-lt"/>
              </a:rPr>
              <a:t>na</a:t>
            </a:r>
            <a:r>
              <a:rPr lang="en-US" dirty="0">
                <a:solidFill>
                  <a:srgbClr val="FFFF00"/>
                </a:solidFill>
                <a:ea typeface="+mn-lt"/>
                <a:cs typeface="+mn-lt"/>
              </a:rPr>
              <a:t> </a:t>
            </a:r>
            <a:r>
              <a:rPr lang="en-US" dirty="0" err="1">
                <a:solidFill>
                  <a:srgbClr val="FFFF00"/>
                </a:solidFill>
                <a:ea typeface="+mn-lt"/>
                <a:cs typeface="+mn-lt"/>
              </a:rPr>
              <a:t>temat</a:t>
            </a:r>
            <a:r>
              <a:rPr lang="en-US" dirty="0">
                <a:solidFill>
                  <a:srgbClr val="FFFF00"/>
                </a:solidFill>
                <a:ea typeface="+mn-lt"/>
                <a:cs typeface="+mn-lt"/>
              </a:rPr>
              <a:t> </a:t>
            </a:r>
            <a:r>
              <a:rPr lang="en-US" dirty="0" err="1">
                <a:solidFill>
                  <a:srgbClr val="FFFF00"/>
                </a:solidFill>
                <a:ea typeface="+mn-lt"/>
                <a:cs typeface="+mn-lt"/>
              </a:rPr>
              <a:t>tego</a:t>
            </a:r>
            <a:r>
              <a:rPr lang="en-US" dirty="0">
                <a:solidFill>
                  <a:srgbClr val="FFFF00"/>
                </a:solidFill>
                <a:ea typeface="+mn-lt"/>
                <a:cs typeface="+mn-lt"/>
              </a:rPr>
              <a:t> </a:t>
            </a:r>
            <a:r>
              <a:rPr lang="en-US" dirty="0" err="1">
                <a:solidFill>
                  <a:srgbClr val="FFFF00"/>
                </a:solidFill>
                <a:ea typeface="+mn-lt"/>
                <a:cs typeface="+mn-lt"/>
              </a:rPr>
              <a:t>rozwiązania</a:t>
            </a:r>
            <a:r>
              <a:rPr lang="en-US" dirty="0">
                <a:solidFill>
                  <a:srgbClr val="FFFF00"/>
                </a:solidFill>
                <a:ea typeface="+mn-lt"/>
                <a:cs typeface="+mn-lt"/>
              </a:rPr>
              <a:t> </a:t>
            </a:r>
            <a:r>
              <a:rPr lang="en-US" dirty="0" err="1">
                <a:solidFill>
                  <a:srgbClr val="FFFF00"/>
                </a:solidFill>
                <a:ea typeface="+mn-lt"/>
                <a:cs typeface="+mn-lt"/>
              </a:rPr>
              <a:t>można</a:t>
            </a:r>
            <a:r>
              <a:rPr lang="en-US" dirty="0">
                <a:solidFill>
                  <a:srgbClr val="FFFF00"/>
                </a:solidFill>
                <a:ea typeface="+mn-lt"/>
                <a:cs typeface="+mn-lt"/>
              </a:rPr>
              <a:t> </a:t>
            </a:r>
            <a:r>
              <a:rPr lang="en-US" dirty="0" err="1">
                <a:solidFill>
                  <a:srgbClr val="FFFF00"/>
                </a:solidFill>
                <a:ea typeface="+mn-lt"/>
                <a:cs typeface="+mn-lt"/>
              </a:rPr>
              <a:t>znaleźć</a:t>
            </a:r>
            <a:r>
              <a:rPr lang="en-US" dirty="0">
                <a:solidFill>
                  <a:srgbClr val="FFFF00"/>
                </a:solidFill>
                <a:ea typeface="+mn-lt"/>
                <a:cs typeface="+mn-lt"/>
              </a:rPr>
              <a:t> </a:t>
            </a:r>
            <a:r>
              <a:rPr lang="en-US" dirty="0" err="1">
                <a:solidFill>
                  <a:srgbClr val="FFFF00"/>
                </a:solidFill>
                <a:ea typeface="+mn-lt"/>
                <a:cs typeface="+mn-lt"/>
              </a:rPr>
              <a:t>na</a:t>
            </a:r>
            <a:r>
              <a:rPr lang="en-US" dirty="0">
                <a:solidFill>
                  <a:srgbClr val="FFFF00"/>
                </a:solidFill>
                <a:ea typeface="+mn-lt"/>
                <a:cs typeface="+mn-lt"/>
              </a:rPr>
              <a:t>: </a:t>
            </a:r>
            <a:r>
              <a:rPr lang="en-US" dirty="0">
                <a:solidFill>
                  <a:srgbClr val="FFFF00"/>
                </a:solidFill>
                <a:ea typeface="+mn-lt"/>
                <a:cs typeface="+mn-lt"/>
                <a:hlinkClick r:id="rId3"/>
              </a:rPr>
              <a:t>LINK</a:t>
            </a:r>
            <a:endParaRPr lang="en-US" dirty="0"/>
          </a:p>
          <a:p>
            <a:pPr marL="0" indent="0">
              <a:buNone/>
            </a:pPr>
            <a:endParaRPr lang="en-US" dirty="0">
              <a:solidFill>
                <a:srgbClr val="00B050"/>
              </a:solidFill>
            </a:endParaRPr>
          </a:p>
        </p:txBody>
      </p:sp>
    </p:spTree>
    <p:extLst>
      <p:ext uri="{BB962C8B-B14F-4D97-AF65-F5344CB8AC3E}">
        <p14:creationId xmlns:p14="http://schemas.microsoft.com/office/powerpoint/2010/main" val="19258985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żywność, stół, kubek, owoce&#10;&#10;Opis wygenerowany automatycznie">
            <a:extLst>
              <a:ext uri="{FF2B5EF4-FFF2-40B4-BE49-F238E27FC236}">
                <a16:creationId xmlns:a16="http://schemas.microsoft.com/office/drawing/2014/main" id="{B281C996-BA43-4BA7-BD0B-D0A593656AFB}"/>
              </a:ext>
            </a:extLst>
          </p:cNvPr>
          <p:cNvPicPr>
            <a:picLocks noChangeAspect="1"/>
          </p:cNvPicPr>
          <p:nvPr/>
        </p:nvPicPr>
        <p:blipFill rotWithShape="1">
          <a:blip r:embed="rId2"/>
          <a:srcRect l="1832" t="8264" r="6839"/>
          <a:stretch/>
        </p:blipFill>
        <p:spPr>
          <a:xfrm>
            <a:off x="20" y="10"/>
            <a:ext cx="12191980" cy="6857990"/>
          </a:xfrm>
          <a:prstGeom prst="rect">
            <a:avLst/>
          </a:prstGeom>
        </p:spPr>
      </p:pic>
      <p:grpSp>
        <p:nvGrpSpPr>
          <p:cNvPr id="7" name="Group 1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FAB01EE7-7524-4C06-8FAF-89E545360D85}"/>
              </a:ext>
            </a:extLst>
          </p:cNvPr>
          <p:cNvSpPr>
            <a:spLocks noGrp="1"/>
          </p:cNvSpPr>
          <p:nvPr>
            <p:ph type="title"/>
          </p:nvPr>
        </p:nvSpPr>
        <p:spPr>
          <a:xfrm>
            <a:off x="584200" y="1006956"/>
            <a:ext cx="3412067" cy="1372177"/>
          </a:xfrm>
        </p:spPr>
        <p:txBody>
          <a:bodyPr anchor="ctr">
            <a:normAutofit/>
          </a:bodyPr>
          <a:lstStyle/>
          <a:p>
            <a:r>
              <a:rPr lang="pl-PL" b="1" i="1" dirty="0">
                <a:solidFill>
                  <a:srgbClr val="FF0000"/>
                </a:solidFill>
                <a:latin typeface="Comic Sans MS"/>
                <a:ea typeface="+mj-lt"/>
                <a:cs typeface="+mj-lt"/>
              </a:rPr>
              <a:t>Dieta błonnikowa</a:t>
            </a:r>
            <a:endParaRPr lang="pl-PL" b="1" i="1" dirty="0">
              <a:solidFill>
                <a:srgbClr val="FFFFFF"/>
              </a:solidFill>
              <a:latin typeface="Comic Sans MS"/>
            </a:endParaRPr>
          </a:p>
        </p:txBody>
      </p:sp>
      <p:sp>
        <p:nvSpPr>
          <p:cNvPr id="9" name="Content Placeholder 7">
            <a:extLst>
              <a:ext uri="{FF2B5EF4-FFF2-40B4-BE49-F238E27FC236}">
                <a16:creationId xmlns:a16="http://schemas.microsoft.com/office/drawing/2014/main" id="{ADE16042-5E3F-495C-B62D-6A4876ED7EDC}"/>
              </a:ext>
            </a:extLst>
          </p:cNvPr>
          <p:cNvSpPr>
            <a:spLocks noGrp="1"/>
          </p:cNvSpPr>
          <p:nvPr>
            <p:ph idx="1"/>
          </p:nvPr>
        </p:nvSpPr>
        <p:spPr>
          <a:xfrm>
            <a:off x="581193" y="2438399"/>
            <a:ext cx="3415074" cy="3564467"/>
          </a:xfrm>
        </p:spPr>
        <p:txBody>
          <a:bodyPr>
            <a:normAutofit fontScale="85000" lnSpcReduction="20000"/>
          </a:bodyPr>
          <a:lstStyle/>
          <a:p>
            <a:pPr marL="0" indent="0">
              <a:buNone/>
            </a:pPr>
            <a:r>
              <a:rPr lang="en-US" dirty="0">
                <a:solidFill>
                  <a:srgbClr val="00B050"/>
                </a:solidFill>
                <a:ea typeface="+mn-lt"/>
                <a:cs typeface="+mn-lt"/>
              </a:rPr>
              <a:t>Dieta </a:t>
            </a:r>
            <a:r>
              <a:rPr lang="en-US" err="1">
                <a:solidFill>
                  <a:srgbClr val="00B050"/>
                </a:solidFill>
                <a:ea typeface="+mn-lt"/>
                <a:cs typeface="+mn-lt"/>
              </a:rPr>
              <a:t>błonnikowa</a:t>
            </a:r>
            <a:r>
              <a:rPr lang="en-US" dirty="0">
                <a:solidFill>
                  <a:srgbClr val="00B050"/>
                </a:solidFill>
                <a:ea typeface="+mn-lt"/>
                <a:cs typeface="+mn-lt"/>
              </a:rPr>
              <a:t> </a:t>
            </a:r>
            <a:r>
              <a:rPr lang="en-US" err="1">
                <a:solidFill>
                  <a:srgbClr val="00B050"/>
                </a:solidFill>
                <a:ea typeface="+mn-lt"/>
                <a:cs typeface="+mn-lt"/>
              </a:rPr>
              <a:t>doktora</a:t>
            </a:r>
            <a:r>
              <a:rPr lang="en-US" dirty="0">
                <a:solidFill>
                  <a:srgbClr val="00B050"/>
                </a:solidFill>
                <a:ea typeface="+mn-lt"/>
                <a:cs typeface="+mn-lt"/>
              </a:rPr>
              <a:t> </a:t>
            </a:r>
            <a:r>
              <a:rPr lang="en-US" err="1">
                <a:solidFill>
                  <a:srgbClr val="00B050"/>
                </a:solidFill>
                <a:ea typeface="+mn-lt"/>
                <a:cs typeface="+mn-lt"/>
              </a:rPr>
              <a:t>Siegala</a:t>
            </a:r>
            <a:r>
              <a:rPr lang="en-US" dirty="0">
                <a:solidFill>
                  <a:srgbClr val="00B050"/>
                </a:solidFill>
                <a:ea typeface="+mn-lt"/>
                <a:cs typeface="+mn-lt"/>
              </a:rPr>
              <a:t> </a:t>
            </a:r>
            <a:r>
              <a:rPr lang="en-US" err="1">
                <a:solidFill>
                  <a:srgbClr val="00B050"/>
                </a:solidFill>
                <a:ea typeface="+mn-lt"/>
                <a:cs typeface="+mn-lt"/>
              </a:rPr>
              <a:t>polega</a:t>
            </a:r>
            <a:r>
              <a:rPr lang="en-US" dirty="0">
                <a:solidFill>
                  <a:srgbClr val="00B050"/>
                </a:solidFill>
                <a:ea typeface="+mn-lt"/>
                <a:cs typeface="+mn-lt"/>
              </a:rPr>
              <a:t> </a:t>
            </a:r>
            <a:r>
              <a:rPr lang="en-US" err="1">
                <a:solidFill>
                  <a:srgbClr val="00B050"/>
                </a:solidFill>
                <a:ea typeface="+mn-lt"/>
                <a:cs typeface="+mn-lt"/>
              </a:rPr>
              <a:t>na</a:t>
            </a:r>
            <a:r>
              <a:rPr lang="en-US" dirty="0">
                <a:solidFill>
                  <a:srgbClr val="00B050"/>
                </a:solidFill>
                <a:ea typeface="+mn-lt"/>
                <a:cs typeface="+mn-lt"/>
              </a:rPr>
              <a:t> </a:t>
            </a:r>
            <a:r>
              <a:rPr lang="en-US" err="1">
                <a:solidFill>
                  <a:srgbClr val="00B050"/>
                </a:solidFill>
                <a:ea typeface="+mn-lt"/>
                <a:cs typeface="+mn-lt"/>
              </a:rPr>
              <a:t>jedzeniu</a:t>
            </a:r>
            <a:r>
              <a:rPr lang="en-US" dirty="0">
                <a:solidFill>
                  <a:srgbClr val="00B050"/>
                </a:solidFill>
                <a:ea typeface="+mn-lt"/>
                <a:cs typeface="+mn-lt"/>
              </a:rPr>
              <a:t> </a:t>
            </a:r>
            <a:r>
              <a:rPr lang="en-US" err="1">
                <a:solidFill>
                  <a:srgbClr val="00B050"/>
                </a:solidFill>
                <a:ea typeface="+mn-lt"/>
                <a:cs typeface="+mn-lt"/>
              </a:rPr>
              <a:t>dużej</a:t>
            </a:r>
            <a:r>
              <a:rPr lang="en-US" dirty="0">
                <a:solidFill>
                  <a:srgbClr val="00B050"/>
                </a:solidFill>
                <a:ea typeface="+mn-lt"/>
                <a:cs typeface="+mn-lt"/>
              </a:rPr>
              <a:t> </a:t>
            </a:r>
            <a:r>
              <a:rPr lang="en-US" err="1">
                <a:solidFill>
                  <a:srgbClr val="00B050"/>
                </a:solidFill>
                <a:ea typeface="+mn-lt"/>
                <a:cs typeface="+mn-lt"/>
              </a:rPr>
              <a:t>ilości</a:t>
            </a:r>
            <a:r>
              <a:rPr lang="en-US" dirty="0">
                <a:solidFill>
                  <a:srgbClr val="00B050"/>
                </a:solidFill>
                <a:ea typeface="+mn-lt"/>
                <a:cs typeface="+mn-lt"/>
              </a:rPr>
              <a:t> </a:t>
            </a:r>
            <a:r>
              <a:rPr lang="en-US" err="1">
                <a:solidFill>
                  <a:srgbClr val="00B050"/>
                </a:solidFill>
                <a:ea typeface="+mn-lt"/>
                <a:cs typeface="+mn-lt"/>
              </a:rPr>
              <a:t>warzyw</a:t>
            </a:r>
            <a:r>
              <a:rPr lang="en-US" dirty="0">
                <a:solidFill>
                  <a:srgbClr val="00B050"/>
                </a:solidFill>
                <a:ea typeface="+mn-lt"/>
                <a:cs typeface="+mn-lt"/>
              </a:rPr>
              <a:t>, </a:t>
            </a:r>
            <a:r>
              <a:rPr lang="en-US" err="1">
                <a:solidFill>
                  <a:srgbClr val="00B050"/>
                </a:solidFill>
                <a:ea typeface="+mn-lt"/>
                <a:cs typeface="+mn-lt"/>
              </a:rPr>
              <a:t>owoców</a:t>
            </a:r>
            <a:r>
              <a:rPr lang="en-US" dirty="0">
                <a:solidFill>
                  <a:srgbClr val="00B050"/>
                </a:solidFill>
                <a:ea typeface="+mn-lt"/>
                <a:cs typeface="+mn-lt"/>
              </a:rPr>
              <a:t> </a:t>
            </a:r>
            <a:r>
              <a:rPr lang="en-US" err="1">
                <a:solidFill>
                  <a:srgbClr val="00B050"/>
                </a:solidFill>
                <a:ea typeface="+mn-lt"/>
                <a:cs typeface="+mn-lt"/>
              </a:rPr>
              <a:t>i</a:t>
            </a:r>
            <a:r>
              <a:rPr lang="en-US" dirty="0">
                <a:solidFill>
                  <a:srgbClr val="00B050"/>
                </a:solidFill>
                <a:ea typeface="+mn-lt"/>
                <a:cs typeface="+mn-lt"/>
              </a:rPr>
              <a:t> </a:t>
            </a:r>
            <a:r>
              <a:rPr lang="en-US" err="1">
                <a:solidFill>
                  <a:srgbClr val="00B050"/>
                </a:solidFill>
                <a:ea typeface="+mn-lt"/>
                <a:cs typeface="+mn-lt"/>
              </a:rPr>
              <a:t>zbóż</a:t>
            </a:r>
            <a:r>
              <a:rPr lang="en-US" dirty="0">
                <a:solidFill>
                  <a:srgbClr val="00B050"/>
                </a:solidFill>
                <a:ea typeface="+mn-lt"/>
                <a:cs typeface="+mn-lt"/>
              </a:rPr>
              <a:t> z </a:t>
            </a:r>
            <a:r>
              <a:rPr lang="en-US" err="1">
                <a:solidFill>
                  <a:srgbClr val="00B050"/>
                </a:solidFill>
                <a:ea typeface="+mn-lt"/>
                <a:cs typeface="+mn-lt"/>
              </a:rPr>
              <a:t>pełnego</a:t>
            </a:r>
            <a:r>
              <a:rPr lang="en-US" dirty="0">
                <a:solidFill>
                  <a:srgbClr val="00B050"/>
                </a:solidFill>
                <a:ea typeface="+mn-lt"/>
                <a:cs typeface="+mn-lt"/>
              </a:rPr>
              <a:t> </a:t>
            </a:r>
            <a:r>
              <a:rPr lang="en-US" err="1">
                <a:solidFill>
                  <a:srgbClr val="00B050"/>
                </a:solidFill>
                <a:ea typeface="+mn-lt"/>
                <a:cs typeface="+mn-lt"/>
              </a:rPr>
              <a:t>przemiału</a:t>
            </a:r>
            <a:r>
              <a:rPr lang="en-US" dirty="0">
                <a:solidFill>
                  <a:srgbClr val="00B050"/>
                </a:solidFill>
                <a:ea typeface="+mn-lt"/>
                <a:cs typeface="+mn-lt"/>
              </a:rPr>
              <a:t>, </a:t>
            </a:r>
            <a:r>
              <a:rPr lang="en-US" err="1">
                <a:solidFill>
                  <a:srgbClr val="00B050"/>
                </a:solidFill>
                <a:ea typeface="+mn-lt"/>
                <a:cs typeface="+mn-lt"/>
              </a:rPr>
              <a:t>czyli</a:t>
            </a:r>
            <a:r>
              <a:rPr lang="en-US" dirty="0">
                <a:solidFill>
                  <a:srgbClr val="00B050"/>
                </a:solidFill>
                <a:ea typeface="+mn-lt"/>
                <a:cs typeface="+mn-lt"/>
              </a:rPr>
              <a:t> </a:t>
            </a:r>
            <a:r>
              <a:rPr lang="en-US" err="1">
                <a:solidFill>
                  <a:srgbClr val="00B050"/>
                </a:solidFill>
                <a:ea typeface="+mn-lt"/>
                <a:cs typeface="+mn-lt"/>
              </a:rPr>
              <a:t>produktów</a:t>
            </a:r>
            <a:r>
              <a:rPr lang="en-US" dirty="0">
                <a:solidFill>
                  <a:srgbClr val="00B050"/>
                </a:solidFill>
                <a:ea typeface="+mn-lt"/>
                <a:cs typeface="+mn-lt"/>
              </a:rPr>
              <a:t> </a:t>
            </a:r>
            <a:r>
              <a:rPr lang="en-US" err="1">
                <a:solidFill>
                  <a:srgbClr val="00B050"/>
                </a:solidFill>
                <a:ea typeface="+mn-lt"/>
                <a:cs typeface="+mn-lt"/>
              </a:rPr>
              <a:t>zawierających</a:t>
            </a:r>
            <a:r>
              <a:rPr lang="en-US" dirty="0">
                <a:solidFill>
                  <a:srgbClr val="00B050"/>
                </a:solidFill>
                <a:ea typeface="+mn-lt"/>
                <a:cs typeface="+mn-lt"/>
              </a:rPr>
              <a:t> </a:t>
            </a:r>
            <a:r>
              <a:rPr lang="en-US" err="1">
                <a:solidFill>
                  <a:srgbClr val="00B050"/>
                </a:solidFill>
                <a:ea typeface="+mn-lt"/>
                <a:cs typeface="+mn-lt"/>
              </a:rPr>
              <a:t>duże</a:t>
            </a:r>
            <a:r>
              <a:rPr lang="en-US" dirty="0">
                <a:solidFill>
                  <a:srgbClr val="00B050"/>
                </a:solidFill>
                <a:ea typeface="+mn-lt"/>
                <a:cs typeface="+mn-lt"/>
              </a:rPr>
              <a:t> </a:t>
            </a:r>
            <a:r>
              <a:rPr lang="en-US" err="1">
                <a:solidFill>
                  <a:srgbClr val="00B050"/>
                </a:solidFill>
                <a:ea typeface="+mn-lt"/>
                <a:cs typeface="+mn-lt"/>
              </a:rPr>
              <a:t>ilości</a:t>
            </a:r>
            <a:r>
              <a:rPr lang="en-US" dirty="0">
                <a:solidFill>
                  <a:srgbClr val="00B050"/>
                </a:solidFill>
                <a:ea typeface="+mn-lt"/>
                <a:cs typeface="+mn-lt"/>
              </a:rPr>
              <a:t> </a:t>
            </a:r>
            <a:r>
              <a:rPr lang="en-US" err="1">
                <a:solidFill>
                  <a:srgbClr val="00B050"/>
                </a:solidFill>
                <a:ea typeface="+mn-lt"/>
                <a:cs typeface="+mn-lt"/>
              </a:rPr>
              <a:t>błonnika</a:t>
            </a:r>
            <a:r>
              <a:rPr lang="en-US" dirty="0">
                <a:solidFill>
                  <a:srgbClr val="00B050"/>
                </a:solidFill>
                <a:ea typeface="+mn-lt"/>
                <a:cs typeface="+mn-lt"/>
              </a:rPr>
              <a:t>. Jest </a:t>
            </a:r>
            <a:r>
              <a:rPr lang="en-US" err="1">
                <a:solidFill>
                  <a:srgbClr val="00B050"/>
                </a:solidFill>
                <a:ea typeface="+mn-lt"/>
                <a:cs typeface="+mn-lt"/>
              </a:rPr>
              <a:t>dietą</a:t>
            </a:r>
            <a:r>
              <a:rPr lang="en-US" dirty="0">
                <a:solidFill>
                  <a:srgbClr val="00B050"/>
                </a:solidFill>
                <a:ea typeface="+mn-lt"/>
                <a:cs typeface="+mn-lt"/>
              </a:rPr>
              <a:t>, </a:t>
            </a:r>
            <a:r>
              <a:rPr lang="en-US" err="1">
                <a:solidFill>
                  <a:srgbClr val="00B050"/>
                </a:solidFill>
                <a:ea typeface="+mn-lt"/>
                <a:cs typeface="+mn-lt"/>
              </a:rPr>
              <a:t>która</a:t>
            </a:r>
            <a:r>
              <a:rPr lang="en-US" dirty="0">
                <a:solidFill>
                  <a:srgbClr val="00B050"/>
                </a:solidFill>
                <a:ea typeface="+mn-lt"/>
                <a:cs typeface="+mn-lt"/>
              </a:rPr>
              <a:t> </a:t>
            </a:r>
            <a:r>
              <a:rPr lang="en-US" err="1">
                <a:solidFill>
                  <a:srgbClr val="00B050"/>
                </a:solidFill>
                <a:ea typeface="+mn-lt"/>
                <a:cs typeface="+mn-lt"/>
              </a:rPr>
              <a:t>eliminuje</a:t>
            </a:r>
            <a:r>
              <a:rPr lang="en-US" dirty="0">
                <a:solidFill>
                  <a:srgbClr val="00B050"/>
                </a:solidFill>
                <a:ea typeface="+mn-lt"/>
                <a:cs typeface="+mn-lt"/>
              </a:rPr>
              <a:t> </a:t>
            </a:r>
            <a:r>
              <a:rPr lang="en-US" err="1">
                <a:solidFill>
                  <a:srgbClr val="00B050"/>
                </a:solidFill>
                <a:ea typeface="+mn-lt"/>
                <a:cs typeface="+mn-lt"/>
              </a:rPr>
              <a:t>kalorie</a:t>
            </a:r>
            <a:r>
              <a:rPr lang="en-US" dirty="0">
                <a:solidFill>
                  <a:srgbClr val="00B050"/>
                </a:solidFill>
                <a:ea typeface="+mn-lt"/>
                <a:cs typeface="+mn-lt"/>
              </a:rPr>
              <a:t>, ale </a:t>
            </a:r>
            <a:r>
              <a:rPr lang="en-US" err="1">
                <a:solidFill>
                  <a:srgbClr val="00B050"/>
                </a:solidFill>
                <a:ea typeface="+mn-lt"/>
                <a:cs typeface="+mn-lt"/>
              </a:rPr>
              <a:t>także</a:t>
            </a:r>
            <a:r>
              <a:rPr lang="en-US" dirty="0">
                <a:solidFill>
                  <a:srgbClr val="00B050"/>
                </a:solidFill>
                <a:ea typeface="+mn-lt"/>
                <a:cs typeface="+mn-lt"/>
              </a:rPr>
              <a:t> </a:t>
            </a:r>
            <a:r>
              <a:rPr lang="en-US" err="1">
                <a:solidFill>
                  <a:srgbClr val="00B050"/>
                </a:solidFill>
                <a:ea typeface="+mn-lt"/>
                <a:cs typeface="+mn-lt"/>
              </a:rPr>
              <a:t>nie</a:t>
            </a:r>
            <a:r>
              <a:rPr lang="en-US" dirty="0">
                <a:solidFill>
                  <a:srgbClr val="00B050"/>
                </a:solidFill>
                <a:ea typeface="+mn-lt"/>
                <a:cs typeface="+mn-lt"/>
              </a:rPr>
              <a:t> </a:t>
            </a:r>
            <a:r>
              <a:rPr lang="en-US" err="1">
                <a:solidFill>
                  <a:srgbClr val="00B050"/>
                </a:solidFill>
                <a:ea typeface="+mn-lt"/>
                <a:cs typeface="+mn-lt"/>
              </a:rPr>
              <a:t>doprowadza</a:t>
            </a:r>
            <a:r>
              <a:rPr lang="en-US" dirty="0">
                <a:solidFill>
                  <a:srgbClr val="00B050"/>
                </a:solidFill>
                <a:ea typeface="+mn-lt"/>
                <a:cs typeface="+mn-lt"/>
              </a:rPr>
              <a:t> do </a:t>
            </a:r>
            <a:r>
              <a:rPr lang="en-US" err="1">
                <a:solidFill>
                  <a:srgbClr val="00B050"/>
                </a:solidFill>
                <a:ea typeface="+mn-lt"/>
                <a:cs typeface="+mn-lt"/>
              </a:rPr>
              <a:t>uczucia</a:t>
            </a:r>
            <a:r>
              <a:rPr lang="en-US" dirty="0">
                <a:solidFill>
                  <a:srgbClr val="00B050"/>
                </a:solidFill>
                <a:ea typeface="+mn-lt"/>
                <a:cs typeface="+mn-lt"/>
              </a:rPr>
              <a:t> </a:t>
            </a:r>
            <a:r>
              <a:rPr lang="en-US" err="1">
                <a:solidFill>
                  <a:srgbClr val="00B050"/>
                </a:solidFill>
                <a:ea typeface="+mn-lt"/>
                <a:cs typeface="+mn-lt"/>
              </a:rPr>
              <a:t>głodu</a:t>
            </a:r>
            <a:r>
              <a:rPr lang="en-US" dirty="0">
                <a:solidFill>
                  <a:srgbClr val="00B050"/>
                </a:solidFill>
                <a:ea typeface="+mn-lt"/>
                <a:cs typeface="+mn-lt"/>
              </a:rPr>
              <a:t>. </a:t>
            </a:r>
            <a:r>
              <a:rPr lang="en-US" err="1">
                <a:solidFill>
                  <a:srgbClr val="00B050"/>
                </a:solidFill>
                <a:ea typeface="+mn-lt"/>
                <a:cs typeface="+mn-lt"/>
              </a:rPr>
              <a:t>Reguluje</a:t>
            </a:r>
            <a:r>
              <a:rPr lang="en-US" dirty="0">
                <a:solidFill>
                  <a:srgbClr val="00B050"/>
                </a:solidFill>
                <a:ea typeface="+mn-lt"/>
                <a:cs typeface="+mn-lt"/>
              </a:rPr>
              <a:t> </a:t>
            </a:r>
            <a:r>
              <a:rPr lang="en-US" err="1">
                <a:solidFill>
                  <a:srgbClr val="00B050"/>
                </a:solidFill>
                <a:ea typeface="+mn-lt"/>
                <a:cs typeface="+mn-lt"/>
              </a:rPr>
              <a:t>przemianę</a:t>
            </a:r>
            <a:r>
              <a:rPr lang="en-US" dirty="0">
                <a:solidFill>
                  <a:srgbClr val="00B050"/>
                </a:solidFill>
                <a:ea typeface="+mn-lt"/>
                <a:cs typeface="+mn-lt"/>
              </a:rPr>
              <a:t> </a:t>
            </a:r>
            <a:r>
              <a:rPr lang="en-US" err="1">
                <a:solidFill>
                  <a:srgbClr val="00B050"/>
                </a:solidFill>
                <a:ea typeface="+mn-lt"/>
                <a:cs typeface="+mn-lt"/>
              </a:rPr>
              <a:t>materii</a:t>
            </a:r>
            <a:r>
              <a:rPr lang="en-US" dirty="0">
                <a:solidFill>
                  <a:srgbClr val="00B050"/>
                </a:solidFill>
                <a:ea typeface="+mn-lt"/>
                <a:cs typeface="+mn-lt"/>
              </a:rPr>
              <a:t>. Jakie </a:t>
            </a:r>
            <a:r>
              <a:rPr lang="en-US" err="1">
                <a:solidFill>
                  <a:srgbClr val="00B050"/>
                </a:solidFill>
                <a:ea typeface="+mn-lt"/>
                <a:cs typeface="+mn-lt"/>
              </a:rPr>
              <a:t>są</a:t>
            </a:r>
            <a:r>
              <a:rPr lang="en-US" dirty="0">
                <a:solidFill>
                  <a:srgbClr val="00B050"/>
                </a:solidFill>
                <a:ea typeface="+mn-lt"/>
                <a:cs typeface="+mn-lt"/>
              </a:rPr>
              <a:t> </a:t>
            </a:r>
            <a:r>
              <a:rPr lang="en-US" err="1">
                <a:solidFill>
                  <a:srgbClr val="00B050"/>
                </a:solidFill>
                <a:ea typeface="+mn-lt"/>
                <a:cs typeface="+mn-lt"/>
              </a:rPr>
              <a:t>zasady</a:t>
            </a:r>
            <a:r>
              <a:rPr lang="en-US" dirty="0">
                <a:solidFill>
                  <a:srgbClr val="00B050"/>
                </a:solidFill>
                <a:ea typeface="+mn-lt"/>
                <a:cs typeface="+mn-lt"/>
              </a:rPr>
              <a:t> </a:t>
            </a:r>
            <a:r>
              <a:rPr lang="en-US" err="1">
                <a:solidFill>
                  <a:srgbClr val="00B050"/>
                </a:solidFill>
                <a:ea typeface="+mn-lt"/>
                <a:cs typeface="+mn-lt"/>
              </a:rPr>
              <a:t>diety</a:t>
            </a:r>
            <a:r>
              <a:rPr lang="en-US" dirty="0">
                <a:solidFill>
                  <a:srgbClr val="00B050"/>
                </a:solidFill>
                <a:ea typeface="+mn-lt"/>
                <a:cs typeface="+mn-lt"/>
              </a:rPr>
              <a:t> </a:t>
            </a:r>
            <a:r>
              <a:rPr lang="en-US" err="1">
                <a:solidFill>
                  <a:srgbClr val="00B050"/>
                </a:solidFill>
                <a:ea typeface="+mn-lt"/>
                <a:cs typeface="+mn-lt"/>
              </a:rPr>
              <a:t>błonnikowej</a:t>
            </a:r>
            <a:r>
              <a:rPr lang="en-US" dirty="0">
                <a:solidFill>
                  <a:srgbClr val="00B050"/>
                </a:solidFill>
                <a:ea typeface="+mn-lt"/>
                <a:cs typeface="+mn-lt"/>
              </a:rPr>
              <a:t>.</a:t>
            </a:r>
          </a:p>
          <a:p>
            <a:pPr marL="305435" indent="-305435">
              <a:buNone/>
            </a:pPr>
            <a:r>
              <a:rPr lang="en-US" b="1" i="1" dirty="0" err="1">
                <a:solidFill>
                  <a:srgbClr val="FFC000"/>
                </a:solidFill>
                <a:ea typeface="+mn-lt"/>
                <a:cs typeface="+mn-lt"/>
              </a:rPr>
              <a:t>Należy</a:t>
            </a:r>
            <a:r>
              <a:rPr lang="en-US" b="1" i="1" dirty="0">
                <a:solidFill>
                  <a:srgbClr val="FFC000"/>
                </a:solidFill>
                <a:ea typeface="+mn-lt"/>
                <a:cs typeface="+mn-lt"/>
              </a:rPr>
              <a:t> </a:t>
            </a:r>
            <a:r>
              <a:rPr lang="en-US" b="1" i="1" dirty="0" err="1">
                <a:solidFill>
                  <a:srgbClr val="FFC000"/>
                </a:solidFill>
                <a:ea typeface="+mn-lt"/>
                <a:cs typeface="+mn-lt"/>
              </a:rPr>
              <a:t>stosować</a:t>
            </a:r>
            <a:r>
              <a:rPr lang="en-US" b="1" i="1" dirty="0">
                <a:solidFill>
                  <a:srgbClr val="FFC000"/>
                </a:solidFill>
                <a:ea typeface="+mn-lt"/>
                <a:cs typeface="+mn-lt"/>
              </a:rPr>
              <a:t> </a:t>
            </a:r>
            <a:r>
              <a:rPr lang="en-US" b="1" i="1" dirty="0" err="1">
                <a:solidFill>
                  <a:srgbClr val="FFC000"/>
                </a:solidFill>
                <a:ea typeface="+mn-lt"/>
                <a:cs typeface="+mn-lt"/>
              </a:rPr>
              <a:t>poniższe</a:t>
            </a:r>
            <a:r>
              <a:rPr lang="en-US" b="1" i="1" dirty="0">
                <a:solidFill>
                  <a:srgbClr val="FFC000"/>
                </a:solidFill>
                <a:ea typeface="+mn-lt"/>
                <a:cs typeface="+mn-lt"/>
              </a:rPr>
              <a:t> </a:t>
            </a:r>
            <a:r>
              <a:rPr lang="en-US" b="1" i="1" dirty="0" err="1">
                <a:solidFill>
                  <a:srgbClr val="FFC000"/>
                </a:solidFill>
                <a:ea typeface="+mn-lt"/>
                <a:cs typeface="+mn-lt"/>
              </a:rPr>
              <a:t>zasady</a:t>
            </a:r>
            <a:r>
              <a:rPr lang="en-US" b="1" i="1" dirty="0">
                <a:solidFill>
                  <a:srgbClr val="FFC000"/>
                </a:solidFill>
                <a:ea typeface="+mn-lt"/>
                <a:cs typeface="+mn-lt"/>
              </a:rPr>
              <a:t>:</a:t>
            </a:r>
            <a:endParaRPr lang="en-US" b="1" i="1" dirty="0">
              <a:solidFill>
                <a:srgbClr val="FFC000"/>
              </a:solidFill>
            </a:endParaRPr>
          </a:p>
          <a:p>
            <a:pPr marL="305435" indent="-305435">
              <a:buNone/>
            </a:pPr>
            <a:r>
              <a:rPr lang="en-US" dirty="0">
                <a:solidFill>
                  <a:srgbClr val="00B050"/>
                </a:solidFill>
                <a:ea typeface="+mn-lt"/>
                <a:cs typeface="+mn-lt"/>
              </a:rPr>
              <a:t>-15-20 g </a:t>
            </a:r>
            <a:r>
              <a:rPr lang="en-US" dirty="0" err="1">
                <a:solidFill>
                  <a:srgbClr val="00B050"/>
                </a:solidFill>
                <a:ea typeface="+mn-lt"/>
                <a:cs typeface="+mn-lt"/>
              </a:rPr>
              <a:t>gotowanych</a:t>
            </a:r>
            <a:r>
              <a:rPr lang="en-US" dirty="0">
                <a:solidFill>
                  <a:srgbClr val="00B050"/>
                </a:solidFill>
                <a:ea typeface="+mn-lt"/>
                <a:cs typeface="+mn-lt"/>
              </a:rPr>
              <a:t> </a:t>
            </a:r>
            <a:r>
              <a:rPr lang="en-US" dirty="0" err="1">
                <a:solidFill>
                  <a:srgbClr val="00B050"/>
                </a:solidFill>
                <a:ea typeface="+mn-lt"/>
                <a:cs typeface="+mn-lt"/>
              </a:rPr>
              <a:t>zielonych</a:t>
            </a:r>
            <a:r>
              <a:rPr lang="en-US" dirty="0">
                <a:solidFill>
                  <a:srgbClr val="00B050"/>
                </a:solidFill>
                <a:ea typeface="+mn-lt"/>
                <a:cs typeface="+mn-lt"/>
              </a:rPr>
              <a:t> </a:t>
            </a:r>
            <a:r>
              <a:rPr lang="en-US" dirty="0" err="1">
                <a:solidFill>
                  <a:srgbClr val="00B050"/>
                </a:solidFill>
                <a:ea typeface="+mn-lt"/>
                <a:cs typeface="+mn-lt"/>
              </a:rPr>
              <a:t>warzyw</a:t>
            </a:r>
            <a:r>
              <a:rPr lang="en-US" dirty="0">
                <a:solidFill>
                  <a:srgbClr val="00B050"/>
                </a:solidFill>
                <a:ea typeface="+mn-lt"/>
                <a:cs typeface="+mn-lt"/>
              </a:rPr>
              <a:t>,</a:t>
            </a:r>
            <a:endParaRPr lang="en-US" dirty="0">
              <a:solidFill>
                <a:srgbClr val="00B050"/>
              </a:solidFill>
            </a:endParaRPr>
          </a:p>
          <a:p>
            <a:pPr marL="305435" indent="-305435">
              <a:buNone/>
            </a:pPr>
            <a:r>
              <a:rPr lang="en-US" dirty="0">
                <a:solidFill>
                  <a:srgbClr val="00B050"/>
                </a:solidFill>
                <a:ea typeface="+mn-lt"/>
                <a:cs typeface="+mn-lt"/>
              </a:rPr>
              <a:t>-15–20 g </a:t>
            </a:r>
            <a:r>
              <a:rPr lang="en-US" dirty="0" err="1">
                <a:solidFill>
                  <a:srgbClr val="00B050"/>
                </a:solidFill>
                <a:ea typeface="+mn-lt"/>
                <a:cs typeface="+mn-lt"/>
              </a:rPr>
              <a:t>świeżych</a:t>
            </a:r>
            <a:r>
              <a:rPr lang="en-US" dirty="0">
                <a:solidFill>
                  <a:srgbClr val="00B050"/>
                </a:solidFill>
                <a:ea typeface="+mn-lt"/>
                <a:cs typeface="+mn-lt"/>
              </a:rPr>
              <a:t> </a:t>
            </a:r>
            <a:r>
              <a:rPr lang="en-US" dirty="0" err="1">
                <a:solidFill>
                  <a:srgbClr val="00B050"/>
                </a:solidFill>
                <a:ea typeface="+mn-lt"/>
                <a:cs typeface="+mn-lt"/>
              </a:rPr>
              <a:t>surowych</a:t>
            </a:r>
            <a:r>
              <a:rPr lang="en-US" dirty="0">
                <a:solidFill>
                  <a:srgbClr val="00B050"/>
                </a:solidFill>
                <a:ea typeface="+mn-lt"/>
                <a:cs typeface="+mn-lt"/>
              </a:rPr>
              <a:t> </a:t>
            </a:r>
            <a:r>
              <a:rPr lang="en-US" dirty="0" err="1">
                <a:solidFill>
                  <a:srgbClr val="00B050"/>
                </a:solidFill>
                <a:ea typeface="+mn-lt"/>
                <a:cs typeface="+mn-lt"/>
              </a:rPr>
              <a:t>warzyw</a:t>
            </a:r>
            <a:r>
              <a:rPr lang="en-US" dirty="0">
                <a:solidFill>
                  <a:srgbClr val="00B050"/>
                </a:solidFill>
                <a:ea typeface="+mn-lt"/>
                <a:cs typeface="+mn-lt"/>
              </a:rPr>
              <a:t>,</a:t>
            </a:r>
            <a:endParaRPr lang="en-US" dirty="0" err="1">
              <a:solidFill>
                <a:srgbClr val="00B050"/>
              </a:solidFill>
            </a:endParaRPr>
          </a:p>
          <a:p>
            <a:pPr marL="0" indent="0">
              <a:buNone/>
            </a:pPr>
            <a:r>
              <a:rPr lang="en-US" dirty="0">
                <a:solidFill>
                  <a:srgbClr val="00B050"/>
                </a:solidFill>
                <a:ea typeface="+mn-lt"/>
                <a:cs typeface="+mn-lt"/>
              </a:rPr>
              <a:t>-</a:t>
            </a:r>
            <a:r>
              <a:rPr lang="en-US" dirty="0" err="1">
                <a:solidFill>
                  <a:srgbClr val="00B050"/>
                </a:solidFill>
                <a:ea typeface="+mn-lt"/>
                <a:cs typeface="+mn-lt"/>
              </a:rPr>
              <a:t>jeden</a:t>
            </a:r>
            <a:r>
              <a:rPr lang="en-US" dirty="0">
                <a:solidFill>
                  <a:srgbClr val="00B050"/>
                </a:solidFill>
                <a:ea typeface="+mn-lt"/>
                <a:cs typeface="+mn-lt"/>
              </a:rPr>
              <a:t> </a:t>
            </a:r>
            <a:r>
              <a:rPr lang="en-US" dirty="0" err="1">
                <a:solidFill>
                  <a:srgbClr val="00B050"/>
                </a:solidFill>
                <a:ea typeface="+mn-lt"/>
                <a:cs typeface="+mn-lt"/>
              </a:rPr>
              <a:t>duży</a:t>
            </a:r>
            <a:r>
              <a:rPr lang="en-US" dirty="0">
                <a:solidFill>
                  <a:srgbClr val="00B050"/>
                </a:solidFill>
                <a:ea typeface="+mn-lt"/>
                <a:cs typeface="+mn-lt"/>
              </a:rPr>
              <a:t> </a:t>
            </a:r>
            <a:r>
              <a:rPr lang="en-US" dirty="0" err="1">
                <a:solidFill>
                  <a:srgbClr val="00B050"/>
                </a:solidFill>
                <a:ea typeface="+mn-lt"/>
                <a:cs typeface="+mn-lt"/>
              </a:rPr>
              <a:t>lub</a:t>
            </a:r>
            <a:r>
              <a:rPr lang="en-US" dirty="0">
                <a:solidFill>
                  <a:srgbClr val="00B050"/>
                </a:solidFill>
                <a:ea typeface="+mn-lt"/>
                <a:cs typeface="+mn-lt"/>
              </a:rPr>
              <a:t> </a:t>
            </a:r>
            <a:r>
              <a:rPr lang="en-US" dirty="0" err="1">
                <a:solidFill>
                  <a:srgbClr val="00B050"/>
                </a:solidFill>
                <a:ea typeface="+mn-lt"/>
                <a:cs typeface="+mn-lt"/>
              </a:rPr>
              <a:t>dwa</a:t>
            </a:r>
            <a:r>
              <a:rPr lang="en-US" dirty="0">
                <a:solidFill>
                  <a:srgbClr val="00B050"/>
                </a:solidFill>
                <a:ea typeface="+mn-lt"/>
                <a:cs typeface="+mn-lt"/>
              </a:rPr>
              <a:t> </a:t>
            </a:r>
            <a:r>
              <a:rPr lang="en-US" dirty="0" err="1">
                <a:solidFill>
                  <a:srgbClr val="00B050"/>
                </a:solidFill>
                <a:ea typeface="+mn-lt"/>
                <a:cs typeface="+mn-lt"/>
              </a:rPr>
              <a:t>małe</a:t>
            </a:r>
            <a:r>
              <a:rPr lang="en-US" dirty="0">
                <a:solidFill>
                  <a:srgbClr val="00B050"/>
                </a:solidFill>
                <a:ea typeface="+mn-lt"/>
                <a:cs typeface="+mn-lt"/>
              </a:rPr>
              <a:t> </a:t>
            </a:r>
            <a:r>
              <a:rPr lang="en-US" dirty="0" err="1">
                <a:solidFill>
                  <a:srgbClr val="00B050"/>
                </a:solidFill>
                <a:ea typeface="+mn-lt"/>
                <a:cs typeface="+mn-lt"/>
              </a:rPr>
              <a:t>owoce</a:t>
            </a:r>
            <a:r>
              <a:rPr lang="en-US" dirty="0">
                <a:solidFill>
                  <a:srgbClr val="00B050"/>
                </a:solidFill>
                <a:ea typeface="+mn-lt"/>
                <a:cs typeface="+mn-lt"/>
              </a:rPr>
              <a:t>.</a:t>
            </a:r>
          </a:p>
          <a:p>
            <a:pPr marL="0" indent="0">
              <a:buNone/>
            </a:pPr>
            <a:r>
              <a:rPr lang="en-US">
                <a:solidFill>
                  <a:srgbClr val="FFFF00"/>
                </a:solidFill>
              </a:rPr>
              <a:t>Więcej informacji na temat tego rozwiązania można znaleźć na: </a:t>
            </a:r>
            <a:r>
              <a:rPr lang="en-US" dirty="0">
                <a:solidFill>
                  <a:srgbClr val="FFFF00"/>
                </a:solidFill>
                <a:hlinkClick r:id="rId3"/>
              </a:rPr>
              <a:t>LINK</a:t>
            </a:r>
            <a:endParaRPr lang="en-US"/>
          </a:p>
        </p:txBody>
      </p:sp>
    </p:spTree>
    <p:extLst>
      <p:ext uri="{BB962C8B-B14F-4D97-AF65-F5344CB8AC3E}">
        <p14:creationId xmlns:p14="http://schemas.microsoft.com/office/powerpoint/2010/main" val="62064814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2E85AF-47BB-4A3F-B77C-5A8F172ED656}"/>
              </a:ext>
            </a:extLst>
          </p:cNvPr>
          <p:cNvSpPr>
            <a:spLocks noGrp="1"/>
          </p:cNvSpPr>
          <p:nvPr>
            <p:ph type="title"/>
          </p:nvPr>
        </p:nvSpPr>
        <p:spPr/>
        <p:txBody>
          <a:bodyPr/>
          <a:lstStyle/>
          <a:p>
            <a:pPr algn="ctr"/>
            <a:r>
              <a:rPr lang="pl-PL" b="1" i="1">
                <a:solidFill>
                  <a:srgbClr val="FF0000"/>
                </a:solidFill>
                <a:latin typeface="Comic Sans MS"/>
              </a:rPr>
              <a:t>Pojęcia podstawowe</a:t>
            </a:r>
          </a:p>
        </p:txBody>
      </p:sp>
      <p:sp>
        <p:nvSpPr>
          <p:cNvPr id="3" name="Symbol zastępczy zawartości 2">
            <a:extLst>
              <a:ext uri="{FF2B5EF4-FFF2-40B4-BE49-F238E27FC236}">
                <a16:creationId xmlns:a16="http://schemas.microsoft.com/office/drawing/2014/main" id="{81449784-048F-43FA-BDE6-EF7BCC3A643A}"/>
              </a:ext>
            </a:extLst>
          </p:cNvPr>
          <p:cNvSpPr>
            <a:spLocks noGrp="1"/>
          </p:cNvSpPr>
          <p:nvPr>
            <p:ph idx="1"/>
          </p:nvPr>
        </p:nvSpPr>
        <p:spPr>
          <a:xfrm>
            <a:off x="581192" y="2292009"/>
            <a:ext cx="11029615" cy="4477472"/>
          </a:xfrm>
        </p:spPr>
        <p:txBody>
          <a:bodyPr/>
          <a:lstStyle/>
          <a:p>
            <a:pPr marL="305435" indent="-305435"/>
            <a:r>
              <a:rPr lang="pl-PL" b="1" i="1">
                <a:solidFill>
                  <a:schemeClr val="accent1">
                    <a:lumMod val="60000"/>
                    <a:lumOff val="40000"/>
                  </a:schemeClr>
                </a:solidFill>
              </a:rPr>
              <a:t>JavaScript </a:t>
            </a:r>
            <a:r>
              <a:rPr lang="pl-PL"/>
              <a:t>- </a:t>
            </a:r>
            <a:r>
              <a:rPr lang="pl-PL">
                <a:ea typeface="+mn-lt"/>
                <a:cs typeface="+mn-lt"/>
              </a:rPr>
              <a:t>język programowania, który umożliwia wdrożenie na stronie internetowej skomplikowanych elementów, dzięki którym strona ta może nie tylko wyświetlać statyczne informacje, ale również obsługiwać zmianę treść odpowiednio do sytuacji, wyświetlać interaktywne mapy i animacje grafiki 2D/3D , wyświetlać video itd. Jest to trzecia warstwa standardowych technologii internetowych spośród języków HTML i CSS.</a:t>
            </a:r>
          </a:p>
          <a:p>
            <a:pPr marL="305435" indent="-305435"/>
            <a:r>
              <a:rPr lang="pl-PL" b="1" i="1">
                <a:solidFill>
                  <a:schemeClr val="accent1">
                    <a:lumMod val="60000"/>
                    <a:lumOff val="40000"/>
                  </a:schemeClr>
                </a:solidFill>
                <a:ea typeface="+mn-lt"/>
                <a:cs typeface="+mn-lt"/>
              </a:rPr>
              <a:t>Kaskadowe arkusze stylów (Cascading Style Sheets, czyli w skrócie</a:t>
            </a:r>
            <a:r>
              <a:rPr lang="pl-PL" b="1" i="1" dirty="0">
                <a:solidFill>
                  <a:schemeClr val="accent1">
                    <a:lumMod val="60000"/>
                    <a:lumOff val="40000"/>
                  </a:schemeClr>
                </a:solidFill>
                <a:ea typeface="+mn-lt"/>
                <a:cs typeface="+mn-lt"/>
              </a:rPr>
              <a:t> </a:t>
            </a:r>
            <a:r>
              <a:rPr lang="pl-PL" b="1" i="1">
                <a:solidFill>
                  <a:schemeClr val="accent1">
                    <a:lumMod val="60000"/>
                    <a:lumOff val="40000"/>
                  </a:schemeClr>
                </a:solidFill>
                <a:ea typeface="+mn-lt"/>
                <a:cs typeface="+mn-lt"/>
              </a:rPr>
              <a:t>CSS) </a:t>
            </a:r>
            <a:r>
              <a:rPr lang="pl-PL">
                <a:ea typeface="+mn-lt"/>
                <a:cs typeface="+mn-lt"/>
              </a:rPr>
              <a:t>– język służący do opisu formy prezentacji stron WWW. CSS został opracowany przez organizację W3C w 1996 r. jako potomek języka DSSSL przeznaczony do używania w połączeniu z SGML-em. Pierwszy szkic CSS zaproponował w 1994 r. Håkon Wium Lie.</a:t>
            </a:r>
            <a:endParaRPr lang="pl-PL" dirty="0"/>
          </a:p>
          <a:p>
            <a:pPr marL="305435" indent="-305435"/>
            <a:r>
              <a:rPr lang="pl-PL" b="1" i="1">
                <a:solidFill>
                  <a:schemeClr val="accent1">
                    <a:lumMod val="60000"/>
                    <a:lumOff val="40000"/>
                  </a:schemeClr>
                </a:solidFill>
              </a:rPr>
              <a:t>HTML5 Canvas (Canvas element)</a:t>
            </a:r>
            <a:r>
              <a:rPr lang="pl-PL" b="1" i="1" dirty="0">
                <a:solidFill>
                  <a:schemeClr val="accent1">
                    <a:lumMod val="60000"/>
                    <a:lumOff val="40000"/>
                  </a:schemeClr>
                </a:solidFill>
                <a:ea typeface="+mn-lt"/>
                <a:cs typeface="+mn-lt"/>
              </a:rPr>
              <a:t> </a:t>
            </a:r>
            <a:r>
              <a:rPr lang="pl-PL">
                <a:ea typeface="+mn-lt"/>
                <a:cs typeface="+mn-lt"/>
              </a:rPr>
              <a:t>- element języka HTML wprowadzony w HTML 5 pozwalający na dynamiczne, skryptowe renderowanie kształtów i obrazów bitmapowych. Dzięki wprowadzeniu obiektu canvas możliwe stało się tworzenie dynamicznych dwu- i trójwymiarowych animacji czy gier działających w przeglądarkach bez dodatkowych wtyczek.</a:t>
            </a:r>
            <a:endParaRPr lang="pl-PL"/>
          </a:p>
          <a:p>
            <a:pPr marL="305435" indent="-305435"/>
            <a:endParaRPr lang="pl-PL" dirty="0"/>
          </a:p>
          <a:p>
            <a:pPr marL="305435" indent="-305435"/>
            <a:endParaRPr lang="pl-PL" dirty="0"/>
          </a:p>
        </p:txBody>
      </p:sp>
    </p:spTree>
    <p:extLst>
      <p:ext uri="{BB962C8B-B14F-4D97-AF65-F5344CB8AC3E}">
        <p14:creationId xmlns:p14="http://schemas.microsoft.com/office/powerpoint/2010/main" val="139050479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az 3" descr="Obraz zawierający stół, komputer, pomieszczenie, zdjęcie&#10;&#10;Opis wygenerowany automatycznie">
            <a:extLst>
              <a:ext uri="{FF2B5EF4-FFF2-40B4-BE49-F238E27FC236}">
                <a16:creationId xmlns:a16="http://schemas.microsoft.com/office/drawing/2014/main" id="{93D90EC4-AB50-4521-B781-15ED77524F1C}"/>
              </a:ext>
            </a:extLst>
          </p:cNvPr>
          <p:cNvPicPr>
            <a:picLocks noChangeAspect="1"/>
          </p:cNvPicPr>
          <p:nvPr/>
        </p:nvPicPr>
        <p:blipFill rotWithShape="1">
          <a:blip r:embed="rId2"/>
          <a:srcRect r="9091" b="9091"/>
          <a:stretch/>
        </p:blipFill>
        <p:spPr>
          <a:xfrm>
            <a:off x="20" y="10"/>
            <a:ext cx="12191980" cy="6857990"/>
          </a:xfrm>
          <a:prstGeom prst="rect">
            <a:avLst/>
          </a:prstGeom>
        </p:spPr>
      </p:pic>
      <p:grpSp>
        <p:nvGrpSpPr>
          <p:cNvPr id="18" name="Group 17">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9" name="Rectangle 18">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pole tekstowe 1">
            <a:extLst>
              <a:ext uri="{FF2B5EF4-FFF2-40B4-BE49-F238E27FC236}">
                <a16:creationId xmlns:a16="http://schemas.microsoft.com/office/drawing/2014/main" id="{44A69CE9-386B-4C28-9D69-31CE54D465A7}"/>
              </a:ext>
            </a:extLst>
          </p:cNvPr>
          <p:cNvSpPr txBox="1"/>
          <p:nvPr/>
        </p:nvSpPr>
        <p:spPr>
          <a:xfrm>
            <a:off x="584200" y="2142067"/>
            <a:ext cx="3412067" cy="297180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3600" i="1" cap="all">
                <a:solidFill>
                  <a:srgbClr val="FFC000"/>
                </a:solidFill>
                <a:latin typeface="Comic Sans MS"/>
                <a:ea typeface="+mj-ea"/>
                <a:cs typeface="+mj-cs"/>
              </a:rPr>
              <a:t>K</a:t>
            </a:r>
            <a:r>
              <a:rPr lang="en-US" sz="3600" b="1" i="1" cap="all">
                <a:solidFill>
                  <a:srgbClr val="FFC000"/>
                </a:solidFill>
                <a:latin typeface="Comic Sans MS"/>
                <a:ea typeface="+mj-ea"/>
                <a:cs typeface="+mj-cs"/>
              </a:rPr>
              <a:t>ONIEC</a:t>
            </a:r>
          </a:p>
        </p:txBody>
      </p:sp>
    </p:spTree>
    <p:extLst>
      <p:ext uri="{BB962C8B-B14F-4D97-AF65-F5344CB8AC3E}">
        <p14:creationId xmlns:p14="http://schemas.microsoft.com/office/powerpoint/2010/main" val="257928390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38" name="Rectangle 37">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B040558-A365-4CCE-92FA-5A48CD98F9C9}"/>
              </a:ext>
            </a:extLst>
          </p:cNvPr>
          <p:cNvSpPr>
            <a:spLocks noGrp="1"/>
          </p:cNvSpPr>
          <p:nvPr>
            <p:ph type="title"/>
          </p:nvPr>
        </p:nvSpPr>
        <p:spPr>
          <a:xfrm>
            <a:off x="643468" y="1033389"/>
            <a:ext cx="4826256" cy="4825409"/>
          </a:xfrm>
        </p:spPr>
        <p:txBody>
          <a:bodyPr rtlCol="0" anchor="ctr">
            <a:normAutofit/>
          </a:bodyPr>
          <a:lstStyle/>
          <a:p>
            <a:pPr algn="ctr"/>
            <a:r>
              <a:rPr lang="pl-PL" sz="3800" b="1" i="1" dirty="0">
                <a:solidFill>
                  <a:srgbClr val="FF0000"/>
                </a:solidFill>
                <a:latin typeface="Comic Sans MS"/>
              </a:rPr>
              <a:t>Główne priorytety projektu</a:t>
            </a:r>
            <a:br>
              <a:rPr lang="pl-PL" sz="3800" b="1" i="1" dirty="0">
                <a:solidFill>
                  <a:srgbClr val="FF0000"/>
                </a:solidFill>
                <a:latin typeface="Comic Sans MS"/>
              </a:rPr>
            </a:br>
            <a:r>
              <a:rPr lang="pl-PL" sz="3800" b="1" i="1" dirty="0">
                <a:solidFill>
                  <a:srgbClr val="00B050"/>
                </a:solidFill>
                <a:latin typeface="Comic Sans MS"/>
              </a:rPr>
              <a:t>Rabbit Health</a:t>
            </a:r>
          </a:p>
        </p:txBody>
      </p:sp>
      <p:sp>
        <p:nvSpPr>
          <p:cNvPr id="40" name="Rectangle 39">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20" name="Grafika 20" descr="Jabłko&#10;" title="Zdrowe jedzenie">
            <a:extLst>
              <a:ext uri="{FF2B5EF4-FFF2-40B4-BE49-F238E27FC236}">
                <a16:creationId xmlns:a16="http://schemas.microsoft.com/office/drawing/2014/main" id="{1C4AA803-B42F-4B7D-AD4B-FED92F9A11B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023398" y="1426470"/>
            <a:ext cx="1341863" cy="1258229"/>
          </a:xfrm>
          <a:ln w="57150">
            <a:noFill/>
          </a:ln>
        </p:spPr>
      </p:pic>
      <p:sp>
        <p:nvSpPr>
          <p:cNvPr id="21" name="pole tekstowe 20">
            <a:extLst>
              <a:ext uri="{FF2B5EF4-FFF2-40B4-BE49-F238E27FC236}">
                <a16:creationId xmlns:a16="http://schemas.microsoft.com/office/drawing/2014/main" id="{A656BB1A-BD2A-429B-8C08-40205892CED3}"/>
              </a:ext>
            </a:extLst>
          </p:cNvPr>
          <p:cNvSpPr txBox="1"/>
          <p:nvPr/>
        </p:nvSpPr>
        <p:spPr>
          <a:xfrm>
            <a:off x="6648831" y="3061010"/>
            <a:ext cx="2092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b="1" dirty="0">
                <a:latin typeface="Comic Sans MS"/>
              </a:rPr>
              <a:t>Zdrowa żywność</a:t>
            </a:r>
          </a:p>
        </p:txBody>
      </p:sp>
      <p:pic>
        <p:nvPicPr>
          <p:cNvPr id="22" name="Grafika 22" descr="Mózg">
            <a:extLst>
              <a:ext uri="{FF2B5EF4-FFF2-40B4-BE49-F238E27FC236}">
                <a16:creationId xmlns:a16="http://schemas.microsoft.com/office/drawing/2014/main" id="{8C8AA844-14F3-4A94-8093-A38E69D64B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5654" y="1382752"/>
            <a:ext cx="1183887" cy="1341863"/>
          </a:xfrm>
          <a:prstGeom prst="rect">
            <a:avLst/>
          </a:prstGeom>
        </p:spPr>
      </p:pic>
      <p:sp>
        <p:nvSpPr>
          <p:cNvPr id="23" name="pole tekstowe 22">
            <a:extLst>
              <a:ext uri="{FF2B5EF4-FFF2-40B4-BE49-F238E27FC236}">
                <a16:creationId xmlns:a16="http://schemas.microsoft.com/office/drawing/2014/main" id="{F7FB2AAC-070C-4884-B6B5-04421A1A72B0}"/>
              </a:ext>
            </a:extLst>
          </p:cNvPr>
          <p:cNvSpPr txBox="1"/>
          <p:nvPr/>
        </p:nvSpPr>
        <p:spPr>
          <a:xfrm>
            <a:off x="9504008" y="3061010"/>
            <a:ext cx="23184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b="1" dirty="0">
                <a:latin typeface="Comic Sans MS"/>
              </a:rPr>
              <a:t>Logiczne myślenie</a:t>
            </a:r>
            <a:endParaRPr lang="pl-PL" b="1">
              <a:latin typeface="Comic Sans MS"/>
            </a:endParaRPr>
          </a:p>
        </p:txBody>
      </p:sp>
      <p:pic>
        <p:nvPicPr>
          <p:cNvPr id="24" name="Grafika 24" descr="Robot">
            <a:extLst>
              <a:ext uri="{FF2B5EF4-FFF2-40B4-BE49-F238E27FC236}">
                <a16:creationId xmlns:a16="http://schemas.microsoft.com/office/drawing/2014/main" id="{69F3B7A1-6FF0-4CA5-B48E-A71E4151CD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1556" y="3947531"/>
            <a:ext cx="1620643" cy="1332570"/>
          </a:xfrm>
          <a:prstGeom prst="rect">
            <a:avLst/>
          </a:prstGeom>
        </p:spPr>
      </p:pic>
      <p:sp>
        <p:nvSpPr>
          <p:cNvPr id="25" name="pole tekstowe 24">
            <a:extLst>
              <a:ext uri="{FF2B5EF4-FFF2-40B4-BE49-F238E27FC236}">
                <a16:creationId xmlns:a16="http://schemas.microsoft.com/office/drawing/2014/main" id="{534D741F-B58B-46AD-A1AD-D228306EE98E}"/>
              </a:ext>
            </a:extLst>
          </p:cNvPr>
          <p:cNvSpPr txBox="1"/>
          <p:nvPr/>
        </p:nvSpPr>
        <p:spPr>
          <a:xfrm>
            <a:off x="8286982" y="5491785"/>
            <a:ext cx="18232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b="1" i="1" dirty="0">
                <a:latin typeface="Comic Sans MS"/>
              </a:rPr>
              <a:t>Zręczność</a:t>
            </a:r>
            <a:endParaRPr lang="pl-PL" b="1" i="1">
              <a:latin typeface="Comic Sans MS"/>
            </a:endParaRPr>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Prostokąt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dirty="0"/>
          </a:p>
        </p:txBody>
      </p:sp>
      <p:pic>
        <p:nvPicPr>
          <p:cNvPr id="8" name="Zawartość — symbol zastępczy 4" descr="Liczby cyfrowe">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upa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Prostokąt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Prostokąt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Prostokąt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7F2616EE-270D-4F4C-BA1F-2708D387B800}"/>
              </a:ext>
            </a:extLst>
          </p:cNvPr>
          <p:cNvSpPr>
            <a:spLocks noGrp="1"/>
          </p:cNvSpPr>
          <p:nvPr>
            <p:ph type="title"/>
          </p:nvPr>
        </p:nvSpPr>
        <p:spPr>
          <a:xfrm>
            <a:off x="584200" y="972320"/>
            <a:ext cx="7213600" cy="1121871"/>
          </a:xfrm>
        </p:spPr>
        <p:txBody>
          <a:bodyPr rtlCol="0" anchor="ctr">
            <a:normAutofit/>
          </a:bodyPr>
          <a:lstStyle/>
          <a:p>
            <a:pPr algn="ctr"/>
            <a:r>
              <a:rPr lang="pl-PL" sz="3600" b="1" i="1">
                <a:solidFill>
                  <a:srgbClr val="FF0000"/>
                </a:solidFill>
                <a:latin typeface="Comic Sans MS"/>
              </a:rPr>
              <a:t>Koncepcja</a:t>
            </a:r>
            <a:r>
              <a:rPr lang="pl-PL" sz="3600" b="1" i="1" dirty="0">
                <a:solidFill>
                  <a:srgbClr val="00B050"/>
                </a:solidFill>
                <a:latin typeface="Comic Sans MS"/>
              </a:rPr>
              <a:t> Rabbit health</a:t>
            </a:r>
          </a:p>
        </p:txBody>
      </p:sp>
      <p:sp>
        <p:nvSpPr>
          <p:cNvPr id="27" name="Symbol zastępczy zawartości 26">
            <a:extLst>
              <a:ext uri="{FF2B5EF4-FFF2-40B4-BE49-F238E27FC236}">
                <a16:creationId xmlns:a16="http://schemas.microsoft.com/office/drawing/2014/main" id="{F8864541-5F94-44BB-84C2-33323552BF69}"/>
              </a:ext>
            </a:extLst>
          </p:cNvPr>
          <p:cNvSpPr>
            <a:spLocks noGrp="1"/>
          </p:cNvSpPr>
          <p:nvPr>
            <p:ph idx="1"/>
          </p:nvPr>
        </p:nvSpPr>
        <p:spPr>
          <a:xfrm>
            <a:off x="581192" y="2093905"/>
            <a:ext cx="6691411" cy="3764893"/>
          </a:xfrm>
        </p:spPr>
        <p:txBody>
          <a:bodyPr>
            <a:normAutofit fontScale="85000" lnSpcReduction="10000"/>
          </a:bodyPr>
          <a:lstStyle/>
          <a:p>
            <a:pPr marL="0" indent="0">
              <a:buNone/>
            </a:pPr>
            <a:r>
              <a:rPr lang="pl-PL" dirty="0">
                <a:solidFill>
                  <a:srgbClr val="FFC000"/>
                </a:solidFill>
              </a:rPr>
              <a:t>Nasz projekt jest motywacją dla osób, które mają nadwagę lub otyłości różnego stopnia i dzięki temu ich poziom BMI jest dość spory. Chcemy dzięki temu, żeby potencjalni gracze zbierając owoce i warzywa rozrzucone po mapie poczuli się, że robią to w jakimś celu. Dzięki zbieraniu owoców, warzyw i po przejściu danego poziomu odblokowywana jest propozycja diety. W zależności od poziomu gracz będzie miał wgląd do diet, które mogą przynieść mniejsze rezultaty, aż po tych, które mogą przynieść bardzo duże rezultaty i wymagają wielu wyrzeczeń. Dieta będzie </a:t>
            </a:r>
            <a:r>
              <a:rPr lang="pl-PL">
                <a:solidFill>
                  <a:srgbClr val="FFC000"/>
                </a:solidFill>
              </a:rPr>
              <a:t>związana z owocami i warzywami, które wyświetlają się podczas trwania danej planszy.</a:t>
            </a:r>
            <a:endParaRPr lang="pl-PL" dirty="0">
              <a:solidFill>
                <a:srgbClr val="FFC000"/>
              </a:solidFill>
            </a:endParaRPr>
          </a:p>
          <a:p>
            <a:pPr marL="0" indent="0">
              <a:buNone/>
            </a:pPr>
            <a:r>
              <a:rPr lang="pl-PL">
                <a:solidFill>
                  <a:srgbClr val="FFC000"/>
                </a:solidFill>
              </a:rPr>
              <a:t>Gra jest oparta na zasadzie:</a:t>
            </a:r>
            <a:endParaRPr lang="pl-PL" dirty="0">
              <a:solidFill>
                <a:srgbClr val="FFC000"/>
              </a:solidFill>
            </a:endParaRPr>
          </a:p>
          <a:p>
            <a:pPr marL="0" indent="0">
              <a:buNone/>
            </a:pPr>
            <a:r>
              <a:rPr lang="pl-PL" b="1" i="1">
                <a:solidFill>
                  <a:srgbClr val="FFC000"/>
                </a:solidFill>
                <a:latin typeface="Gill Sans MT"/>
              </a:rPr>
              <a:t>"Im więcej, tym lepiej."</a:t>
            </a:r>
          </a:p>
          <a:p>
            <a:pPr marL="0" indent="0">
              <a:buNone/>
            </a:pPr>
            <a:r>
              <a:rPr lang="pl-PL">
                <a:solidFill>
                  <a:srgbClr val="FFC000"/>
                </a:solidFill>
              </a:rPr>
              <a:t>Czyli, im większy uzyskamy poziom tym lepsza propozycja diety.</a:t>
            </a:r>
          </a:p>
          <a:p>
            <a:pPr marL="0" indent="0">
              <a:buNone/>
            </a:pPr>
            <a:r>
              <a:rPr lang="pl-PL" dirty="0">
                <a:solidFill>
                  <a:srgbClr val="FFC000"/>
                </a:solidFill>
              </a:rPr>
              <a:t>W naszym projekcie nie zakładamy drastycznych diet. Wszystie propozycje są sprawdzone przez najwyższej rangi dietetyków i są w stu </a:t>
            </a:r>
            <a:r>
              <a:rPr lang="pl-PL">
                <a:solidFill>
                  <a:srgbClr val="FFC000"/>
                </a:solidFill>
              </a:rPr>
              <a:t>procentach bezpieczne.</a:t>
            </a:r>
            <a:endParaRPr lang="pl-PL" dirty="0">
              <a:solidFill>
                <a:srgbClr val="FFC000"/>
              </a:solidFill>
            </a:endParaRPr>
          </a:p>
        </p:txBody>
      </p:sp>
    </p:spTree>
    <p:extLst>
      <p:ext uri="{BB962C8B-B14F-4D97-AF65-F5344CB8AC3E}">
        <p14:creationId xmlns:p14="http://schemas.microsoft.com/office/powerpoint/2010/main" val="420932200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7D9773-0D8A-4DEC-86AD-E124E2C93259}"/>
              </a:ext>
            </a:extLst>
          </p:cNvPr>
          <p:cNvSpPr>
            <a:spLocks noGrp="1"/>
          </p:cNvSpPr>
          <p:nvPr>
            <p:ph type="title"/>
          </p:nvPr>
        </p:nvSpPr>
        <p:spPr/>
        <p:txBody>
          <a:bodyPr>
            <a:normAutofit/>
          </a:bodyPr>
          <a:lstStyle/>
          <a:p>
            <a:pPr algn="ctr"/>
            <a:r>
              <a:rPr lang="pl-PL" sz="4000">
                <a:solidFill>
                  <a:srgbClr val="00B050"/>
                </a:solidFill>
                <a:latin typeface="Comic Sans MS"/>
                <a:ea typeface="+mj-lt"/>
                <a:cs typeface="+mj-lt"/>
              </a:rPr>
              <a:t>Rabbit Health</a:t>
            </a:r>
            <a:r>
              <a:rPr lang="pl-PL" sz="4000" dirty="0">
                <a:latin typeface="Comic Sans MS"/>
                <a:ea typeface="+mj-lt"/>
                <a:cs typeface="+mj-lt"/>
              </a:rPr>
              <a:t> </a:t>
            </a:r>
            <a:r>
              <a:rPr lang="pl-PL" sz="4000">
                <a:solidFill>
                  <a:srgbClr val="FF0000"/>
                </a:solidFill>
                <a:latin typeface="Comic Sans MS"/>
                <a:ea typeface="+mj-lt"/>
                <a:cs typeface="+mj-lt"/>
              </a:rPr>
              <a:t>- Zasady gry</a:t>
            </a:r>
            <a:endParaRPr lang="pl-PL" sz="4000">
              <a:solidFill>
                <a:srgbClr val="FF0000"/>
              </a:solidFill>
              <a:latin typeface="Comic Sans MS"/>
            </a:endParaRPr>
          </a:p>
        </p:txBody>
      </p:sp>
      <p:pic>
        <p:nvPicPr>
          <p:cNvPr id="4" name="Obraz 4" descr="Obraz zawierający sprzęt elektroniczny, obwód&#10;&#10;Opis wygenerowany automatycznie">
            <a:extLst>
              <a:ext uri="{FF2B5EF4-FFF2-40B4-BE49-F238E27FC236}">
                <a16:creationId xmlns:a16="http://schemas.microsoft.com/office/drawing/2014/main" id="{70ECF1FB-2523-4281-A234-728EA05CBE41}"/>
              </a:ext>
            </a:extLst>
          </p:cNvPr>
          <p:cNvPicPr>
            <a:picLocks noGrp="1" noChangeAspect="1"/>
          </p:cNvPicPr>
          <p:nvPr>
            <p:ph idx="1"/>
          </p:nvPr>
        </p:nvPicPr>
        <p:blipFill>
          <a:blip r:embed="rId2"/>
          <a:stretch>
            <a:fillRect/>
          </a:stretch>
        </p:blipFill>
        <p:spPr>
          <a:xfrm>
            <a:off x="4845626" y="2180456"/>
            <a:ext cx="2137064" cy="1929245"/>
          </a:xfrm>
          <a:prstGeom prst="rect">
            <a:avLst/>
          </a:prstGeom>
          <a:ln w="228600" cap="sq" cmpd="thickThin">
            <a:solidFill>
              <a:srgbClr val="000000"/>
            </a:solidFill>
            <a:prstDash val="solid"/>
            <a:miter lim="800000"/>
          </a:ln>
          <a:effectLst>
            <a:innerShdw blurRad="76200">
              <a:srgbClr val="000000"/>
            </a:innerShdw>
          </a:effectLst>
        </p:spPr>
      </p:pic>
      <p:sp>
        <p:nvSpPr>
          <p:cNvPr id="5" name="pole tekstowe 4">
            <a:extLst>
              <a:ext uri="{FF2B5EF4-FFF2-40B4-BE49-F238E27FC236}">
                <a16:creationId xmlns:a16="http://schemas.microsoft.com/office/drawing/2014/main" id="{EA7DA957-D77D-42F9-8704-40E9FF9841CF}"/>
              </a:ext>
            </a:extLst>
          </p:cNvPr>
          <p:cNvSpPr txBox="1"/>
          <p:nvPr/>
        </p:nvSpPr>
        <p:spPr>
          <a:xfrm>
            <a:off x="4187537" y="4308764"/>
            <a:ext cx="3444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b="1" i="1">
                <a:solidFill>
                  <a:srgbClr val="FF0000"/>
                </a:solidFill>
                <a:latin typeface="Comic Sans MS"/>
              </a:rPr>
              <a:t>Bitomapa – Rabbit Health</a:t>
            </a:r>
          </a:p>
        </p:txBody>
      </p:sp>
      <p:sp>
        <p:nvSpPr>
          <p:cNvPr id="6" name="pole tekstowe 5">
            <a:extLst>
              <a:ext uri="{FF2B5EF4-FFF2-40B4-BE49-F238E27FC236}">
                <a16:creationId xmlns:a16="http://schemas.microsoft.com/office/drawing/2014/main" id="{1A12F6EE-8A4B-4503-A5B9-FAA486188A0B}"/>
              </a:ext>
            </a:extLst>
          </p:cNvPr>
          <p:cNvSpPr txBox="1"/>
          <p:nvPr/>
        </p:nvSpPr>
        <p:spPr>
          <a:xfrm>
            <a:off x="546388" y="4867275"/>
            <a:ext cx="109866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ea typeface="+mn-lt"/>
                <a:cs typeface="+mn-lt"/>
              </a:rPr>
              <a:t>W tej grze wcielamy się w postać królika, której za zadaniem jest uzbieranie warzyw, które napotkamy podczas przechodzenia planszy. Po przejściu danego poziomu odblokowywuje się propozycja diety żywieniowej, z której </a:t>
            </a:r>
            <a:r>
              <a:rPr lang="pl-PL">
                <a:ea typeface="+mn-lt"/>
                <a:cs typeface="+mn-lt"/>
              </a:rPr>
              <a:t>może skorzystać dany gracz w realnym życiu. Po natrafieniu na niezdrową żywność, na przykład wejście w pole cukierek, to wtedy gracz za karą za wejście w owe pole </a:t>
            </a:r>
            <a:r>
              <a:rPr lang="pl-PL" dirty="0">
                <a:ea typeface="+mn-lt"/>
                <a:cs typeface="+mn-lt"/>
              </a:rPr>
              <a:t>jest cofnięcie królika do pola startowego i przechodzenie danej planszy od nowa.</a:t>
            </a:r>
            <a:endParaRPr lang="pl-PL" dirty="0"/>
          </a:p>
        </p:txBody>
      </p:sp>
    </p:spTree>
    <p:extLst>
      <p:ext uri="{BB962C8B-B14F-4D97-AF65-F5344CB8AC3E}">
        <p14:creationId xmlns:p14="http://schemas.microsoft.com/office/powerpoint/2010/main" val="42056800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7C0C7083-C115-49B2-A429-4DAF57BFD44F}"/>
              </a:ext>
            </a:extLst>
          </p:cNvPr>
          <p:cNvSpPr>
            <a:spLocks noGrp="1"/>
          </p:cNvSpPr>
          <p:nvPr>
            <p:ph type="title"/>
          </p:nvPr>
        </p:nvSpPr>
        <p:spPr>
          <a:xfrm>
            <a:off x="643468" y="1033389"/>
            <a:ext cx="4826256" cy="4825409"/>
          </a:xfrm>
        </p:spPr>
        <p:txBody>
          <a:bodyPr anchor="ctr">
            <a:normAutofit/>
          </a:bodyPr>
          <a:lstStyle/>
          <a:p>
            <a:r>
              <a:rPr lang="pl-PL" sz="4800" b="1" i="1">
                <a:solidFill>
                  <a:srgbClr val="FF0000"/>
                </a:solidFill>
                <a:latin typeface="Comic Sans MS"/>
              </a:rPr>
              <a:t>"Ciekawość to pierwszy stopień do piekła..."</a:t>
            </a: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Symbol zastępczy zawartości 2">
            <a:extLst>
              <a:ext uri="{FF2B5EF4-FFF2-40B4-BE49-F238E27FC236}">
                <a16:creationId xmlns:a16="http://schemas.microsoft.com/office/drawing/2014/main" id="{07FE658B-F8BB-4FA5-9ADF-6C396A813891}"/>
              </a:ext>
            </a:extLst>
          </p:cNvPr>
          <p:cNvSpPr>
            <a:spLocks noGrp="1"/>
          </p:cNvSpPr>
          <p:nvPr>
            <p:ph idx="1"/>
          </p:nvPr>
        </p:nvSpPr>
        <p:spPr>
          <a:xfrm>
            <a:off x="6755769" y="1033390"/>
            <a:ext cx="4855037" cy="4825409"/>
          </a:xfrm>
          <a:ln w="57150">
            <a:noFill/>
          </a:ln>
        </p:spPr>
        <p:txBody>
          <a:bodyPr anchor="ctr">
            <a:normAutofit fontScale="92500" lnSpcReduction="20000"/>
          </a:bodyPr>
          <a:lstStyle/>
          <a:p>
            <a:pPr marL="0" indent="0">
              <a:buNone/>
            </a:pPr>
            <a:r>
              <a:rPr lang="pl-PL" sz="2000" dirty="0">
                <a:solidFill>
                  <a:schemeClr val="accent2">
                    <a:lumMod val="50000"/>
                  </a:schemeClr>
                </a:solidFill>
                <a:latin typeface="Arial"/>
                <a:cs typeface="Arial"/>
              </a:rPr>
              <a:t>Pewnie zastanawiacie co to powiedzenie ma wspólnego z ową grą, ale zapewniamy, że wnosi ono bardzo dużo do niej. Otóż ludzie mawiają o ciekawości, że jest pierwszym stopniem do piekła, aczkolwiek my w tej grze także postawiliśmy na ciekawość. Myślimy, że sporo osób chciałoby przejść tą grę z czystej ciekawości, ponieważ sami mimo tego, że mogą znać niektóre diety chcieliby zobaczyć nasze propozycje na odchudzanie się, a są to sprawdzone metody i polecane przez wielu renomowanych dietetyków. Wierzymy, że także ta cecha zachęci potencjalnych graczy do spróbowania swoich sił w tą grę i ewentualnego zobaczenia jak kończy się dana </a:t>
            </a:r>
            <a:r>
              <a:rPr lang="pl-PL" sz="2000">
                <a:solidFill>
                  <a:schemeClr val="accent2">
                    <a:lumMod val="50000"/>
                  </a:schemeClr>
                </a:solidFill>
                <a:latin typeface="Arial"/>
                <a:cs typeface="Arial"/>
              </a:rPr>
              <a:t>gra. Właśnie ciekawość w naszym projekcie jest takim ukrytym priorytetem.</a:t>
            </a:r>
          </a:p>
        </p:txBody>
      </p:sp>
    </p:spTree>
    <p:extLst>
      <p:ext uri="{BB962C8B-B14F-4D97-AF65-F5344CB8AC3E}">
        <p14:creationId xmlns:p14="http://schemas.microsoft.com/office/powerpoint/2010/main" val="36690850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624B79FE-580C-4743-963D-39E8C4DCCF91}"/>
              </a:ext>
            </a:extLst>
          </p:cNvPr>
          <p:cNvSpPr>
            <a:spLocks noGrp="1"/>
          </p:cNvSpPr>
          <p:nvPr>
            <p:ph type="title"/>
          </p:nvPr>
        </p:nvSpPr>
        <p:spPr>
          <a:xfrm>
            <a:off x="581192" y="702156"/>
            <a:ext cx="11029616" cy="1013800"/>
          </a:xfrm>
        </p:spPr>
        <p:txBody>
          <a:bodyPr>
            <a:normAutofit/>
          </a:bodyPr>
          <a:lstStyle/>
          <a:p>
            <a:pPr algn="ctr"/>
            <a:r>
              <a:rPr lang="pl-PL" sz="4000" b="1" i="1">
                <a:solidFill>
                  <a:srgbClr val="FF0000"/>
                </a:solidFill>
                <a:latin typeface="Comic Sans MS"/>
              </a:rPr>
              <a:t>Informacje o konstrukcji gry</a:t>
            </a:r>
            <a:endParaRPr lang="pl-PL" sz="4000" i="1">
              <a:solidFill>
                <a:srgbClr val="FF0000"/>
              </a:solidFill>
            </a:endParaRPr>
          </a:p>
        </p:txBody>
      </p:sp>
      <p:grpSp>
        <p:nvGrpSpPr>
          <p:cNvPr id="20" name="Group 19">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1" name="Rectangle 20">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graphicFrame>
        <p:nvGraphicFramePr>
          <p:cNvPr id="5" name="Symbol zastępczy zawartości 2">
            <a:extLst>
              <a:ext uri="{FF2B5EF4-FFF2-40B4-BE49-F238E27FC236}">
                <a16:creationId xmlns:a16="http://schemas.microsoft.com/office/drawing/2014/main" id="{A28DF604-4291-4E76-A203-4EF9B51078A5}"/>
              </a:ext>
            </a:extLst>
          </p:cNvPr>
          <p:cNvGraphicFramePr>
            <a:graphicFrameLocks noGrp="1"/>
          </p:cNvGraphicFramePr>
          <p:nvPr>
            <p:ph idx="1"/>
            <p:extLst>
              <p:ext uri="{D42A27DB-BD31-4B8C-83A1-F6EECF244321}">
                <p14:modId xmlns:p14="http://schemas.microsoft.com/office/powerpoint/2010/main" val="4153253521"/>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63651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8">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Baseballiści biegnący po boisku">
            <a:extLst>
              <a:ext uri="{FF2B5EF4-FFF2-40B4-BE49-F238E27FC236}">
                <a16:creationId xmlns:a16="http://schemas.microsoft.com/office/drawing/2014/main" id="{FF7B0F3F-148C-4E1A-9527-B0C5DFF37A6C}"/>
              </a:ext>
            </a:extLst>
          </p:cNvPr>
          <p:cNvPicPr>
            <a:picLocks noChangeAspect="1"/>
          </p:cNvPicPr>
          <p:nvPr/>
        </p:nvPicPr>
        <p:blipFill rotWithShape="1">
          <a:blip r:embed="rId2"/>
          <a:srcRect t="29774" r="9091" b="2044"/>
          <a:stretch/>
        </p:blipFill>
        <p:spPr>
          <a:xfrm>
            <a:off x="20" y="10"/>
            <a:ext cx="12191980" cy="6857990"/>
          </a:xfrm>
          <a:prstGeom prst="rect">
            <a:avLst/>
          </a:prstGeom>
        </p:spPr>
      </p:pic>
      <p:grpSp>
        <p:nvGrpSpPr>
          <p:cNvPr id="67" name="Group 70">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72" name="Rectangle 71">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06D6960C-859B-49F9-9A47-DE12E0DE091A}"/>
              </a:ext>
            </a:extLst>
          </p:cNvPr>
          <p:cNvSpPr>
            <a:spLocks noGrp="1"/>
          </p:cNvSpPr>
          <p:nvPr>
            <p:ph type="title"/>
          </p:nvPr>
        </p:nvSpPr>
        <p:spPr>
          <a:xfrm>
            <a:off x="584200" y="1006956"/>
            <a:ext cx="7213600" cy="1372177"/>
          </a:xfrm>
        </p:spPr>
        <p:txBody>
          <a:bodyPr anchor="ctr">
            <a:normAutofit/>
          </a:bodyPr>
          <a:lstStyle/>
          <a:p>
            <a:r>
              <a:rPr lang="pl-PL"/>
              <a:t>Dalsze Założenia dOtyczące rabbit health</a:t>
            </a:r>
          </a:p>
        </p:txBody>
      </p:sp>
      <p:sp>
        <p:nvSpPr>
          <p:cNvPr id="25" name="Content Placeholder 24">
            <a:extLst>
              <a:ext uri="{FF2B5EF4-FFF2-40B4-BE49-F238E27FC236}">
                <a16:creationId xmlns:a16="http://schemas.microsoft.com/office/drawing/2014/main" id="{E4BE0E98-AC14-4287-A6DD-12C9EEC69C96}"/>
              </a:ext>
            </a:extLst>
          </p:cNvPr>
          <p:cNvSpPr>
            <a:spLocks noGrp="1"/>
          </p:cNvSpPr>
          <p:nvPr>
            <p:ph idx="1"/>
          </p:nvPr>
        </p:nvSpPr>
        <p:spPr>
          <a:xfrm>
            <a:off x="581192" y="2438399"/>
            <a:ext cx="7216607" cy="3564467"/>
          </a:xfrm>
        </p:spPr>
        <p:txBody>
          <a:bodyPr>
            <a:normAutofit/>
          </a:bodyPr>
          <a:lstStyle/>
          <a:p>
            <a:pPr marL="305435" indent="-305435">
              <a:lnSpc>
                <a:spcPct val="90000"/>
              </a:lnSpc>
            </a:pPr>
            <a:r>
              <a:rPr lang="en-US" sz="1100">
                <a:solidFill>
                  <a:schemeClr val="bg1"/>
                </a:solidFill>
                <a:ea typeface="+mn-lt"/>
                <a:cs typeface="+mn-lt"/>
              </a:rPr>
              <a:t>Dzięki temu innowacyjnemu projektowi chcemy zmotywować graczy do odchudzania się w bezpieczne z sprawdzone metody. Wraz z przejściem danego poziomu gry będą pojawiały się coraz rozmaite sposoby na odchudzanie się, na przykład po przejściu pierwszej planszy pojawia się dieta, która nie wymaga wiele wyrzeczenia i może przynieść zdecydowanie mniejsze efekty, a po przejściu kolejnych poziomów pojawiają bardziej zaawansowane metody na odchudzanie. Przedstawione sposoby na odchudzanie będą od najtańszych do najbardziej kosztownych.</a:t>
            </a:r>
          </a:p>
          <a:p>
            <a:pPr marL="305435" indent="-305435">
              <a:lnSpc>
                <a:spcPct val="90000"/>
              </a:lnSpc>
            </a:pPr>
            <a:r>
              <a:rPr lang="en-US" sz="1100">
                <a:solidFill>
                  <a:schemeClr val="bg1"/>
                </a:solidFill>
                <a:ea typeface="+mn-lt"/>
                <a:cs typeface="+mn-lt"/>
              </a:rPr>
              <a:t>Jesteśmy ludźmi, którzy cenią sobie w miarę zdrowy tryb życia i dzięki takiej grze wierzymy, że więcej ludzi zacznie robić ze sobą porządek, a dzięki temu mogą przedłużyć swoje życie o kilka lat. Dzięki połączeniu gry logicznej, a także zręcznościowej wraz ze sposobami na odchudzanie się, po zdobytym poziomie wierzymy, że ta gra zmotywuje, poprawi logiczne myślenie, a także refleks danego gracza. Dzięki temu innowacyjnemu projektowi chcemy zmotywować graczy do odchudzania się w bezpieczne z sprawdzone metody. Wraz z przejściem danego poziomu gry będą pojawiały się coraz rozmaite sposoby na odchudzanie się, na przykład po przejściu pierwszej planszy pojawia się dieta, która nie wymaga wiele wyrzeczenia i może przynieść zdecydowanie mniejsze efekty, a po przejściu kolejnych poziomów pojawiają bardziej zaawansowane metody na odchudzanie. Przedstawione sposoby na odchudzanie będą od najtańszych do najbardziej kosztownych.</a:t>
            </a:r>
          </a:p>
          <a:p>
            <a:pPr marL="305435" indent="-305435">
              <a:lnSpc>
                <a:spcPct val="90000"/>
              </a:lnSpc>
            </a:pPr>
            <a:r>
              <a:rPr lang="en-US" sz="1100">
                <a:solidFill>
                  <a:schemeClr val="bg1"/>
                </a:solidFill>
                <a:ea typeface="+mn-lt"/>
                <a:cs typeface="+mn-lt"/>
              </a:rPr>
              <a:t>Jesteśmy ludźmi, którzy cenią sobie w miarę zdrowy tryb życia i dzięki takiej grze wierzymy, że więcej ludzi zacznie robić ze sobą porządek, a dzięki temu mogą przedłużyć swoje życie o kilka lat. Dzięki połączeniu gry logicznej, a także zręcznościowej wraz ze sposobami na odchudzanie się, po zdobytym poziomie wierzymy, że ta gra zmotywuje, poprawi logiczne myślenie, a także refleks danego gracza.</a:t>
            </a:r>
            <a:endParaRPr lang="en-US" sz="1100">
              <a:solidFill>
                <a:schemeClr val="bg1"/>
              </a:solidFill>
            </a:endParaRPr>
          </a:p>
        </p:txBody>
      </p:sp>
    </p:spTree>
    <p:extLst>
      <p:ext uri="{BB962C8B-B14F-4D97-AF65-F5344CB8AC3E}">
        <p14:creationId xmlns:p14="http://schemas.microsoft.com/office/powerpoint/2010/main" val="41059406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az 3" descr="Tekstura niebieskiego pióra">
            <a:extLst>
              <a:ext uri="{FF2B5EF4-FFF2-40B4-BE49-F238E27FC236}">
                <a16:creationId xmlns:a16="http://schemas.microsoft.com/office/drawing/2014/main" id="{38F0A4AE-6A71-4990-A54B-267E5E08D1CE}"/>
              </a:ext>
            </a:extLst>
          </p:cNvPr>
          <p:cNvPicPr>
            <a:picLocks noChangeAspect="1"/>
          </p:cNvPicPr>
          <p:nvPr/>
        </p:nvPicPr>
        <p:blipFill rotWithShape="1">
          <a:blip r:embed="rId2"/>
          <a:srcRect l="90" t="20733" r="5845" b="-1"/>
          <a:stretch/>
        </p:blipFill>
        <p:spPr>
          <a:xfrm>
            <a:off x="20" y="10"/>
            <a:ext cx="12191980" cy="6857990"/>
          </a:xfrm>
          <a:prstGeom prst="rect">
            <a:avLst/>
          </a:prstGeom>
        </p:spPr>
      </p:pic>
      <p:grpSp>
        <p:nvGrpSpPr>
          <p:cNvPr id="18" name="Group 17">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9" name="Rectangle 18">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CCAEE"/>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CCAEE"/>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CCAEE"/>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pole tekstowe 1">
            <a:extLst>
              <a:ext uri="{FF2B5EF4-FFF2-40B4-BE49-F238E27FC236}">
                <a16:creationId xmlns:a16="http://schemas.microsoft.com/office/drawing/2014/main" id="{76BB348A-9301-4057-9991-86B7825A1BB2}"/>
              </a:ext>
            </a:extLst>
          </p:cNvPr>
          <p:cNvSpPr txBox="1"/>
          <p:nvPr/>
        </p:nvSpPr>
        <p:spPr>
          <a:xfrm>
            <a:off x="488264" y="4962293"/>
            <a:ext cx="10993549" cy="89524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algn="ctr">
              <a:spcBef>
                <a:spcPct val="0"/>
              </a:spcBef>
              <a:spcAft>
                <a:spcPts val="600"/>
              </a:spcAft>
            </a:pPr>
            <a:r>
              <a:rPr lang="en-US" sz="4000" b="1" i="1" cap="all">
                <a:solidFill>
                  <a:srgbClr val="FF0000"/>
                </a:solidFill>
                <a:latin typeface="Comic Sans MS"/>
                <a:ea typeface="+mj-ea"/>
                <a:cs typeface="+mj-cs"/>
              </a:rPr>
              <a:t>DIETY ZASTOSOWANE W</a:t>
            </a:r>
            <a:r>
              <a:rPr lang="en-US" sz="4000" b="1" i="1" cap="all" dirty="0">
                <a:solidFill>
                  <a:schemeClr val="bg1"/>
                </a:solidFill>
                <a:latin typeface="+mj-lt"/>
                <a:ea typeface="+mj-ea"/>
                <a:cs typeface="+mj-cs"/>
              </a:rPr>
              <a:t> </a:t>
            </a:r>
            <a:r>
              <a:rPr lang="en-US" sz="4000" b="1" i="1" cap="all">
                <a:solidFill>
                  <a:srgbClr val="00B050"/>
                </a:solidFill>
                <a:latin typeface="Comic Sans MS"/>
                <a:ea typeface="+mj-ea"/>
                <a:cs typeface="+mj-cs"/>
              </a:rPr>
              <a:t>RABBIT HEALTH</a:t>
            </a:r>
            <a:endParaRPr lang="pl-PL" b="1" i="1">
              <a:solidFill>
                <a:srgbClr val="00B050"/>
              </a:solidFill>
              <a:latin typeface="Comic Sans MS"/>
              <a:ea typeface="+mj-ea"/>
              <a:cs typeface="+mj-cs"/>
            </a:endParaRPr>
          </a:p>
        </p:txBody>
      </p:sp>
    </p:spTree>
    <p:extLst>
      <p:ext uri="{BB962C8B-B14F-4D97-AF65-F5344CB8AC3E}">
        <p14:creationId xmlns:p14="http://schemas.microsoft.com/office/powerpoint/2010/main" val="398192026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żywność, warzywo, stół, wewnątrz&#10;&#10;Opis wygenerowany automatycznie">
            <a:extLst>
              <a:ext uri="{FF2B5EF4-FFF2-40B4-BE49-F238E27FC236}">
                <a16:creationId xmlns:a16="http://schemas.microsoft.com/office/drawing/2014/main" id="{8A59F9E6-D90A-4121-8F77-EA31AACFED1E}"/>
              </a:ext>
            </a:extLst>
          </p:cNvPr>
          <p:cNvPicPr>
            <a:picLocks noChangeAspect="1"/>
          </p:cNvPicPr>
          <p:nvPr/>
        </p:nvPicPr>
        <p:blipFill rotWithShape="1">
          <a:blip r:embed="rId2"/>
          <a:srcRect t="1703" r="3928" b="17033"/>
          <a:stretch/>
        </p:blipFill>
        <p:spPr>
          <a:xfrm>
            <a:off x="20" y="10"/>
            <a:ext cx="12191980" cy="6857990"/>
          </a:xfrm>
          <a:prstGeom prst="rect">
            <a:avLst/>
          </a:prstGeom>
        </p:spPr>
      </p:pic>
      <p:grpSp>
        <p:nvGrpSpPr>
          <p:cNvPr id="23" name="Group 2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4" name="Rectangle 2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84B17850-E33E-49DB-B684-8266D96095E3}"/>
              </a:ext>
            </a:extLst>
          </p:cNvPr>
          <p:cNvSpPr>
            <a:spLocks noGrp="1"/>
          </p:cNvSpPr>
          <p:nvPr>
            <p:ph type="title"/>
          </p:nvPr>
        </p:nvSpPr>
        <p:spPr>
          <a:xfrm>
            <a:off x="584200" y="1006956"/>
            <a:ext cx="3412067" cy="1372177"/>
          </a:xfrm>
        </p:spPr>
        <p:txBody>
          <a:bodyPr anchor="ctr">
            <a:normAutofit/>
          </a:bodyPr>
          <a:lstStyle/>
          <a:p>
            <a:r>
              <a:rPr lang="pl-PL" sz="2400" b="1" i="1">
                <a:solidFill>
                  <a:srgbClr val="FF0000"/>
                </a:solidFill>
                <a:latin typeface="Comic Sans MS"/>
              </a:rPr>
              <a:t>Dieta wielowarzywna</a:t>
            </a:r>
          </a:p>
        </p:txBody>
      </p:sp>
      <p:sp>
        <p:nvSpPr>
          <p:cNvPr id="8" name="Content Placeholder 7">
            <a:extLst>
              <a:ext uri="{FF2B5EF4-FFF2-40B4-BE49-F238E27FC236}">
                <a16:creationId xmlns:a16="http://schemas.microsoft.com/office/drawing/2014/main" id="{CAD5DBA8-BEBC-4CBB-9E98-2F27F41E8B61}"/>
              </a:ext>
            </a:extLst>
          </p:cNvPr>
          <p:cNvSpPr>
            <a:spLocks noGrp="1"/>
          </p:cNvSpPr>
          <p:nvPr>
            <p:ph idx="1"/>
          </p:nvPr>
        </p:nvSpPr>
        <p:spPr>
          <a:xfrm>
            <a:off x="581193" y="2438399"/>
            <a:ext cx="3415074" cy="3564467"/>
          </a:xfrm>
        </p:spPr>
        <p:txBody>
          <a:bodyPr>
            <a:normAutofit/>
          </a:bodyPr>
          <a:lstStyle/>
          <a:p>
            <a:pPr marL="0" indent="0">
              <a:lnSpc>
                <a:spcPct val="90000"/>
              </a:lnSpc>
              <a:buNone/>
            </a:pPr>
            <a:r>
              <a:rPr lang="en-US" sz="1500" b="1" i="1">
                <a:solidFill>
                  <a:schemeClr val="bg1"/>
                </a:solidFill>
              </a:rPr>
              <a:t>Chcemy zaprezentować główne aspekty tej diety, a mianowicie:</a:t>
            </a:r>
          </a:p>
          <a:p>
            <a:pPr marL="305435" indent="-305435">
              <a:lnSpc>
                <a:spcPct val="90000"/>
              </a:lnSpc>
            </a:pPr>
            <a:r>
              <a:rPr lang="en-US" sz="1500">
                <a:solidFill>
                  <a:srgbClr val="00B050"/>
                </a:solidFill>
                <a:ea typeface="+mn-lt"/>
                <a:cs typeface="+mn-lt"/>
              </a:rPr>
              <a:t>powinna być ułożona w taki sposób, aby w ciągu dnia dominowały 3, może 4 posiłki na bazie warzyw,</a:t>
            </a:r>
            <a:endParaRPr lang="en-US" sz="1500">
              <a:solidFill>
                <a:srgbClr val="00B050"/>
              </a:solidFill>
            </a:endParaRPr>
          </a:p>
          <a:p>
            <a:pPr marL="305435" indent="-305435">
              <a:lnSpc>
                <a:spcPct val="90000"/>
              </a:lnSpc>
            </a:pPr>
            <a:r>
              <a:rPr lang="en-US" sz="1500">
                <a:solidFill>
                  <a:srgbClr val="00B050"/>
                </a:solidFill>
                <a:ea typeface="+mn-lt"/>
                <a:cs typeface="+mn-lt"/>
              </a:rPr>
              <a:t>zienny limit nie może przekroczyć 1500 Kcal,</a:t>
            </a:r>
            <a:endParaRPr lang="en-US" sz="1500">
              <a:solidFill>
                <a:srgbClr val="00B050"/>
              </a:solidFill>
            </a:endParaRPr>
          </a:p>
          <a:p>
            <a:pPr marL="305435" indent="-305435">
              <a:lnSpc>
                <a:spcPct val="90000"/>
              </a:lnSpc>
            </a:pPr>
            <a:r>
              <a:rPr lang="en-US" sz="1500">
                <a:solidFill>
                  <a:srgbClr val="00B050"/>
                </a:solidFill>
                <a:ea typeface="+mn-lt"/>
                <a:cs typeface="+mn-lt"/>
              </a:rPr>
              <a:t>w tej diecie pownieneś spożywać następujące warzywa: szpinak, pomidor, sałata, ogórek, fasola,</a:t>
            </a:r>
            <a:endParaRPr lang="en-US" sz="1500">
              <a:solidFill>
                <a:srgbClr val="00B050"/>
              </a:solidFill>
            </a:endParaRPr>
          </a:p>
          <a:p>
            <a:pPr marL="305435" indent="-305435">
              <a:lnSpc>
                <a:spcPct val="90000"/>
              </a:lnSpc>
            </a:pPr>
            <a:r>
              <a:rPr lang="en-US" sz="1500">
                <a:solidFill>
                  <a:srgbClr val="00B050"/>
                </a:solidFill>
                <a:ea typeface="+mn-lt"/>
                <a:cs typeface="+mn-lt"/>
              </a:rPr>
              <a:t>owa dieta trwa dwa tygodnie.</a:t>
            </a:r>
          </a:p>
          <a:p>
            <a:pPr marL="0" indent="0">
              <a:lnSpc>
                <a:spcPct val="90000"/>
              </a:lnSpc>
              <a:buNone/>
            </a:pPr>
            <a:r>
              <a:rPr lang="en-US" sz="1500">
                <a:solidFill>
                  <a:srgbClr val="FFFF00"/>
                </a:solidFill>
              </a:rPr>
              <a:t>Więcej informacji na temat tego rozwiązania można znaleźć na: </a:t>
            </a:r>
            <a:r>
              <a:rPr lang="en-US" sz="1500" dirty="0">
                <a:solidFill>
                  <a:schemeClr val="bg1"/>
                </a:solidFill>
                <a:hlinkClick r:id="rId3">
                  <a:extLst>
                    <a:ext uri="{A12FA001-AC4F-418D-AE19-62706E023703}">
                      <ahyp:hlinkClr xmlns:ahyp="http://schemas.microsoft.com/office/drawing/2018/hyperlinkcolor" val="tx"/>
                    </a:ext>
                  </a:extLst>
                </a:hlinkClick>
              </a:rPr>
              <a:t>LINK</a:t>
            </a:r>
          </a:p>
        </p:txBody>
      </p:sp>
    </p:spTree>
    <p:extLst>
      <p:ext uri="{BB962C8B-B14F-4D97-AF65-F5344CB8AC3E}">
        <p14:creationId xmlns:p14="http://schemas.microsoft.com/office/powerpoint/2010/main" val="150646062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Dywidenda">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51EF32-6551-47EB-8BA9-22EF81F3DDA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3.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26</Words>
  <Application>Microsoft Office PowerPoint</Application>
  <PresentationFormat>Panoramiczny</PresentationFormat>
  <Paragraphs>15</Paragraphs>
  <Slides>15</Slides>
  <Notes>3</Notes>
  <HiddenSlides>0</HiddenSlides>
  <MMClips>0</MMClips>
  <ScaleCrop>false</ScaleCrop>
  <HeadingPairs>
    <vt:vector size="4" baseType="variant">
      <vt:variant>
        <vt:lpstr>Motyw</vt:lpstr>
      </vt:variant>
      <vt:variant>
        <vt:i4>1</vt:i4>
      </vt:variant>
      <vt:variant>
        <vt:lpstr>Tytuły slajdów</vt:lpstr>
      </vt:variant>
      <vt:variant>
        <vt:i4>15</vt:i4>
      </vt:variant>
    </vt:vector>
  </HeadingPairs>
  <TitlesOfParts>
    <vt:vector size="16" baseType="lpstr">
      <vt:lpstr>Dywidenda</vt:lpstr>
      <vt:lpstr>Rabbit Health</vt:lpstr>
      <vt:lpstr>Główne priorytety projektu Rabbit Health</vt:lpstr>
      <vt:lpstr>Koncepcja Rabbit health</vt:lpstr>
      <vt:lpstr>Rabbit Health - Zasady gry</vt:lpstr>
      <vt:lpstr>"Ciekawość to pierwszy stopień do piekła..."</vt:lpstr>
      <vt:lpstr>Informacje o konstrukcji gry</vt:lpstr>
      <vt:lpstr>Dalsze Założenia dOtyczące rabbit health</vt:lpstr>
      <vt:lpstr>Prezentacja programu PowerPoint</vt:lpstr>
      <vt:lpstr>Dieta wielowarzywna</vt:lpstr>
      <vt:lpstr>Dieta śródziemnomorska</vt:lpstr>
      <vt:lpstr>Dieta sirtfood </vt:lpstr>
      <vt:lpstr>Dieta koktajlowa</vt:lpstr>
      <vt:lpstr>Dieta błonnikowa</vt:lpstr>
      <vt:lpstr>Pojęcia podstawowe</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Technologia — projekt Dywidenda</dc:title>
  <dc:creator/>
  <cp:lastModifiedBy/>
  <cp:revision>849</cp:revision>
  <dcterms:created xsi:type="dcterms:W3CDTF">2020-10-20T14:32:49Z</dcterms:created>
  <dcterms:modified xsi:type="dcterms:W3CDTF">2020-10-23T21:39:42Z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